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3"/>
    <p:restoredTop sz="94799"/>
  </p:normalViewPr>
  <p:slideViewPr>
    <p:cSldViewPr snapToGrid="0">
      <p:cViewPr varScale="1">
        <p:scale>
          <a:sx n="215" d="100"/>
          <a:sy n="215" d="100"/>
        </p:scale>
        <p:origin x="4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C31CD-59E0-384B-929D-C357612871C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AC81B-A9CE-3649-B1A1-D51F30B52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3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AC81B-A9CE-3649-B1A1-D51F30B521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1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D0B66-0190-062A-56F6-D9E5275B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A46BD-AFCA-1DAD-FD01-3774B110C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41C5E-675A-60F2-4074-49AE6F5AE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5A438-E552-9A79-3153-8C906D510D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AC81B-A9CE-3649-B1A1-D51F30B521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B142-7FB2-1C7F-8715-F1668791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D1D2C-C95E-BA04-1D01-D64B5E1D3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15E0F-BD03-5164-D245-388F6650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3FE6-A94E-F805-3C3E-4E4A8BCCD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9049F-9F7C-AFA9-BF6F-BE4EBA4A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2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36A9-CEFB-92A4-5CDB-8D170FF2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2A32A-6D24-2E40-9DDB-CF917602B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37942-4E47-C1B9-B185-A2168AAC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0708F-05E7-0010-9619-22D881E3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1816-0CC7-BB78-4819-5C268831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1A23F-0E61-6E99-87E4-0AFC40FA2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4EFB6-B003-D7BB-EAB8-EF2EE3BFE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A2C97-CDC0-A9C2-CC1B-CCB49F4B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F0E10-0A85-4E58-CA6D-9EA89E4F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C2DF6-573F-F704-4682-2DE4EEDA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4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6D71-6E5A-6592-CCF2-4FE963F5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20709-EE7B-1A14-9EA2-D47EA36C8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0DFC9-43A2-ABA2-D9C5-960DECA5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55C6D-4BD0-12CD-D68C-85739409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FB9B4-A2AC-CC71-E971-E92BD4B9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67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60E0-4689-CEEA-D92A-61E222F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B0C35-A829-F375-622A-3D3B6AF2F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4225B-FD65-D7FF-89D8-C24E7FE39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D14DF-5BB3-A8D0-161D-9D7BFF2FF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D75F-E84E-4349-CB2C-FB5B9B65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6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7B77-916A-5F9D-076B-01C74EAD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F4ABC-0305-3991-0831-9936FB9C3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606CA-225D-D2A4-3AA8-781FD7515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82012-B741-6ED0-EF29-7C8FEC5E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1131D-C51F-31CE-9BF4-E1D0F7B1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88A98-12B6-3ACC-601E-07D165B4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2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781A-D787-E7F4-1CAB-0D85AEFC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96B10-EB8C-9E81-4F17-847684309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5E9D7-022C-365B-29B1-ADC947A17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9D2C2-0C4F-639F-A565-4CCCDA80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E3045-372B-3C4E-EAB4-5D2B31637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098D59-7E66-C5C1-FC40-E528CF326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5900FF-9EDF-F022-C55D-D6FB6354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531AA0-8021-A322-3E68-61DA098F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3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D49F-D74E-A09D-3364-1207D919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0387E3-53A4-A36A-BBA8-36E6015F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AD190-39C2-52E2-A834-E7F572E6B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5CB38-0CC5-76D3-60E8-A54ED646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6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7444B-7A44-C5B3-CD07-35E85EB6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B9E22-6E95-9B93-F10A-3E70425E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18835-EC90-6031-4AD6-88ACF5BB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2D87B-2FC2-4805-3D0A-404B3E317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A510-84E4-A741-AD71-F4CBC0B58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9B6B0-8FF6-3622-067C-49131ADF6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77264-0DE0-E272-2F7F-BC7A30E2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BEED8-8128-CBFE-1971-F944C29D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D5750-823C-EA0A-5D77-77DFFB6F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8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F6DE-B6AA-4155-0A51-068DF091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9BCA5-5AD0-3662-9D01-673B23ED0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6C88D-188A-359E-6B49-0513DFAA6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F052F-9D12-606F-E0C7-131BE65F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DC39E-76D9-74CE-157C-7FFDA850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C2DC1-195E-1325-4E14-F401E17B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44B39-E28D-218A-F393-1017FAA8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F9AC5-BE9F-E599-A68A-C90AA94E8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72736-2B21-4D40-094E-6161585A4E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02EE9B-D4CA-9A40-8082-9E4C46D34E73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5BCF7-2DA5-4867-AD96-228E9AF62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2106F-C4D0-2A08-634B-CC778D82C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7154DD-4549-084C-B55B-7764E43E6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8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1F3C0-28BE-0E37-6DDC-859BA8C9E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Fairness In Nodule Detection – Journal Extension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3A826-06A0-25E8-BC24-83EB8CF4E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9654-DCC1-EC36-B25B-FFADF08B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2EDA-8A12-7390-FFE1-47DCAD7B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1111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Performance Drivers - Nodule Characteristics – Model: Detection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FBEF7B-48A4-BBBA-9168-74AA0795B4E8}"/>
              </a:ext>
            </a:extLst>
          </p:cNvPr>
          <p:cNvCxnSpPr/>
          <p:nvPr/>
        </p:nvCxnSpPr>
        <p:spPr>
          <a:xfrm>
            <a:off x="4383726" y="1469571"/>
            <a:ext cx="0" cy="4906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797A414-734C-21B3-DA91-0275EB90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416" y="1486642"/>
            <a:ext cx="2212565" cy="2212565"/>
          </a:xfrm>
          <a:prstGeom prst="rect">
            <a:avLst/>
          </a:prstGeom>
        </p:spPr>
      </p:pic>
      <p:pic>
        <p:nvPicPr>
          <p:cNvPr id="13" name="Picture 1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B13611A-A687-47DE-313C-8FB7B1BD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262" y="4080659"/>
            <a:ext cx="2312719" cy="23127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5444EC-54F4-2FFF-303E-9EC2D3006370}"/>
              </a:ext>
            </a:extLst>
          </p:cNvPr>
          <p:cNvSpPr txBox="1"/>
          <p:nvPr/>
        </p:nvSpPr>
        <p:spPr>
          <a:xfrm>
            <a:off x="457200" y="1009403"/>
            <a:ext cx="4957948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Actionable &amp; Non-Actionable Nodules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A4004-69C3-C75F-9688-AB0B21147D49}"/>
              </a:ext>
            </a:extLst>
          </p:cNvPr>
          <p:cNvSpPr txBox="1"/>
          <p:nvPr/>
        </p:nvSpPr>
        <p:spPr>
          <a:xfrm>
            <a:off x="4800600" y="1009403"/>
            <a:ext cx="2885902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Actionable Only Nodules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A98A6C-21C1-AB74-B2C4-65CD296ADD0A}"/>
              </a:ext>
            </a:extLst>
          </p:cNvPr>
          <p:cNvCxnSpPr/>
          <p:nvPr/>
        </p:nvCxnSpPr>
        <p:spPr>
          <a:xfrm>
            <a:off x="8668739" y="1486642"/>
            <a:ext cx="0" cy="4906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CF05B3-4477-14EF-93CB-C407BEB80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029" y="4150467"/>
            <a:ext cx="2342408" cy="2342408"/>
          </a:xfrm>
          <a:prstGeom prst="rect">
            <a:avLst/>
          </a:prstGeom>
        </p:spPr>
      </p:pic>
      <p:pic>
        <p:nvPicPr>
          <p:cNvPr id="8" name="Picture 7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EDFB146D-B0B2-2FCF-6136-4DDA2EA89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031" y="1738253"/>
            <a:ext cx="2342406" cy="2342406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F7B92B2-FDDD-5696-E8F3-3A60CB10D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236" y="4150469"/>
            <a:ext cx="2342406" cy="2342406"/>
          </a:xfrm>
          <a:prstGeom prst="rect">
            <a:avLst/>
          </a:prstGeom>
        </p:spPr>
      </p:pic>
      <p:pic>
        <p:nvPicPr>
          <p:cNvPr id="17" name="Picture 1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BC71A08-2A5D-00CB-5342-D577D1748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236" y="1649142"/>
            <a:ext cx="2342406" cy="23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3E60E-C3BE-1D6E-7C3D-F039B33A5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2B09-8C70-C0A7-FEDC-9ED3162D1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1111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Performance Drivers - Nodule Characteristics – Model: </a:t>
            </a:r>
            <a:r>
              <a:rPr lang="en-US" sz="2400" dirty="0" err="1"/>
              <a:t>TiCNet</a:t>
            </a: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95B41E-C7DD-5C7F-EA69-8C73601DED36}"/>
              </a:ext>
            </a:extLst>
          </p:cNvPr>
          <p:cNvCxnSpPr/>
          <p:nvPr/>
        </p:nvCxnSpPr>
        <p:spPr>
          <a:xfrm>
            <a:off x="4383726" y="1469571"/>
            <a:ext cx="0" cy="4906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B0254F5-D7D5-7D61-D633-31CB889D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416" y="1486642"/>
            <a:ext cx="2212565" cy="2212565"/>
          </a:xfrm>
          <a:prstGeom prst="rect">
            <a:avLst/>
          </a:prstGeom>
        </p:spPr>
      </p:pic>
      <p:pic>
        <p:nvPicPr>
          <p:cNvPr id="13" name="Picture 1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FD848B3F-EF95-9030-A08D-5BAEAB064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262" y="4080659"/>
            <a:ext cx="2312719" cy="23127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E8A303-1DAE-F0D1-11D3-1B5B989CA83F}"/>
              </a:ext>
            </a:extLst>
          </p:cNvPr>
          <p:cNvSpPr txBox="1"/>
          <p:nvPr/>
        </p:nvSpPr>
        <p:spPr>
          <a:xfrm>
            <a:off x="457200" y="1009403"/>
            <a:ext cx="4957948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Actionable &amp; Non-Actionable Nodules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8130D8-FF33-A460-B593-DDE1CA972D07}"/>
              </a:ext>
            </a:extLst>
          </p:cNvPr>
          <p:cNvSpPr txBox="1"/>
          <p:nvPr/>
        </p:nvSpPr>
        <p:spPr>
          <a:xfrm>
            <a:off x="4800600" y="1009403"/>
            <a:ext cx="2885902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Actionable Only Nodules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5FE5C2-7275-0B10-E204-BEE54A526E31}"/>
              </a:ext>
            </a:extLst>
          </p:cNvPr>
          <p:cNvCxnSpPr/>
          <p:nvPr/>
        </p:nvCxnSpPr>
        <p:spPr>
          <a:xfrm>
            <a:off x="8668739" y="1486642"/>
            <a:ext cx="0" cy="4906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F4EAC83-CAE1-7AE8-2E46-6FA954F9C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41" y="1556781"/>
            <a:ext cx="2366158" cy="2366158"/>
          </a:xfrm>
          <a:prstGeom prst="rect">
            <a:avLst/>
          </a:prstGeom>
        </p:spPr>
      </p:pic>
      <p:pic>
        <p:nvPicPr>
          <p:cNvPr id="10" name="Picture 9" descr="A graph of different types of detections&#10;&#10;Description automatically generated">
            <a:extLst>
              <a:ext uri="{FF2B5EF4-FFF2-40B4-BE49-F238E27FC236}">
                <a16:creationId xmlns:a16="http://schemas.microsoft.com/office/drawing/2014/main" id="{30B5BFDA-40F3-8601-CABB-CA3F4F0EC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809" y="4149312"/>
            <a:ext cx="2440823" cy="2440823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07A00E-D4E6-F4BE-9C70-55804C0AB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249" y="4080659"/>
            <a:ext cx="2656113" cy="2656113"/>
          </a:xfrm>
          <a:prstGeom prst="rect">
            <a:avLst/>
          </a:prstGeom>
        </p:spPr>
      </p:pic>
      <p:pic>
        <p:nvPicPr>
          <p:cNvPr id="19" name="Picture 18" descr="A graph of 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1364DE5-9E6D-D701-6C54-7844AECE8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138" y="1462273"/>
            <a:ext cx="2555173" cy="25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0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893F-DB5D-DFAD-01C8-84AF87F0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338" y="376868"/>
            <a:ext cx="5202322" cy="400833"/>
          </a:xfrm>
        </p:spPr>
        <p:txBody>
          <a:bodyPr>
            <a:noAutofit/>
          </a:bodyPr>
          <a:lstStyle/>
          <a:p>
            <a:r>
              <a:rPr lang="en-US" sz="2400" dirty="0"/>
              <a:t>Sample: Test Balanced – FROC and CPM</a:t>
            </a: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14688C87-E5B6-59AA-5569-37B4448EA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050" y="3919727"/>
            <a:ext cx="2835334" cy="2126501"/>
          </a:xfrm>
        </p:spPr>
      </p:pic>
      <p:pic>
        <p:nvPicPr>
          <p:cNvPr id="7" name="Picture 6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8B9DD4B1-FE50-59B9-954F-7A936955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99" y="3949265"/>
            <a:ext cx="2783114" cy="2087336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F356F458-FF85-AA90-671F-D0B893BAA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815" y="3949265"/>
            <a:ext cx="2783114" cy="2087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5D814E-410D-6271-60F2-26838599EC9D}"/>
              </a:ext>
            </a:extLst>
          </p:cNvPr>
          <p:cNvSpPr txBox="1"/>
          <p:nvPr/>
        </p:nvSpPr>
        <p:spPr>
          <a:xfrm>
            <a:off x="3154894" y="6036601"/>
            <a:ext cx="247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CPM: 0.44 (95% CI 0.36-0.51)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5FD18-5E37-F5B4-B9FA-564515534ED6}"/>
              </a:ext>
            </a:extLst>
          </p:cNvPr>
          <p:cNvSpPr txBox="1"/>
          <p:nvPr/>
        </p:nvSpPr>
        <p:spPr>
          <a:xfrm>
            <a:off x="6207848" y="6040537"/>
            <a:ext cx="247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CPM: 0.42 (95% CI 0.36-0.49)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94C9B-E478-CE48-4904-379E7D94F02C}"/>
              </a:ext>
            </a:extLst>
          </p:cNvPr>
          <p:cNvSpPr txBox="1"/>
          <p:nvPr/>
        </p:nvSpPr>
        <p:spPr>
          <a:xfrm>
            <a:off x="9231568" y="6040537"/>
            <a:ext cx="247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CPM: 0.37 (95% CI 0.29-0.45)</a:t>
            </a:r>
          </a:p>
        </p:txBody>
      </p:sp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5A3091DB-C576-1C9A-AF54-D58579E15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613" y="1238250"/>
            <a:ext cx="2921000" cy="2190750"/>
          </a:xfrm>
          <a:prstGeom prst="rect">
            <a:avLst/>
          </a:prstGeom>
        </p:spPr>
      </p:pic>
      <p:pic>
        <p:nvPicPr>
          <p:cNvPr id="16" name="Picture 15" descr="A graph with a line&#10;&#10;Description automatically generated">
            <a:extLst>
              <a:ext uri="{FF2B5EF4-FFF2-40B4-BE49-F238E27FC236}">
                <a16:creationId xmlns:a16="http://schemas.microsoft.com/office/drawing/2014/main" id="{0FB4B942-C976-FCBD-58A7-5778C6AA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036" y="1238250"/>
            <a:ext cx="2921000" cy="2190750"/>
          </a:xfrm>
          <a:prstGeom prst="rect">
            <a:avLst/>
          </a:prstGeom>
        </p:spPr>
      </p:pic>
      <p:pic>
        <p:nvPicPr>
          <p:cNvPr id="18" name="Picture 17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156865BC-7BC3-5647-8195-12A166279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8613" y="1238250"/>
            <a:ext cx="2921000" cy="2190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CAA3B1-9265-9813-6C89-4D9BFF2ED108}"/>
              </a:ext>
            </a:extLst>
          </p:cNvPr>
          <p:cNvSpPr txBox="1"/>
          <p:nvPr/>
        </p:nvSpPr>
        <p:spPr>
          <a:xfrm>
            <a:off x="3165329" y="3397684"/>
            <a:ext cx="251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CPM: 0.45 (95% CI 0.41-0.50)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31A6C0-40D1-A7AA-A4BA-B2CD7E1DAD64}"/>
              </a:ext>
            </a:extLst>
          </p:cNvPr>
          <p:cNvSpPr txBox="1"/>
          <p:nvPr/>
        </p:nvSpPr>
        <p:spPr>
          <a:xfrm>
            <a:off x="6040522" y="3386854"/>
            <a:ext cx="251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CPM: 0.59 (95% CI 0.55-0.63)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F4EE98-A213-F316-4B62-94757C2B126E}"/>
              </a:ext>
            </a:extLst>
          </p:cNvPr>
          <p:cNvSpPr txBox="1"/>
          <p:nvPr/>
        </p:nvSpPr>
        <p:spPr>
          <a:xfrm>
            <a:off x="9231568" y="3387214"/>
            <a:ext cx="251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CPM: 0.55 (95% CI 0.5-0.6)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615B76-F889-FC9C-E8DD-36BE9129A1FC}"/>
              </a:ext>
            </a:extLst>
          </p:cNvPr>
          <p:cNvSpPr txBox="1"/>
          <p:nvPr/>
        </p:nvSpPr>
        <p:spPr>
          <a:xfrm>
            <a:off x="309567" y="1866884"/>
            <a:ext cx="2711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and Non-Actionable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2D0900-21A2-A93B-C99E-D42EB5D03449}"/>
              </a:ext>
            </a:extLst>
          </p:cNvPr>
          <p:cNvSpPr txBox="1"/>
          <p:nvPr/>
        </p:nvSpPr>
        <p:spPr>
          <a:xfrm>
            <a:off x="452071" y="4220680"/>
            <a:ext cx="2140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BA72DD-AFFC-D337-CD0A-C331D6326303}"/>
              </a:ext>
            </a:extLst>
          </p:cNvPr>
          <p:cNvSpPr txBox="1"/>
          <p:nvPr/>
        </p:nvSpPr>
        <p:spPr>
          <a:xfrm>
            <a:off x="452071" y="2143883"/>
            <a:ext cx="2125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Scans: 594</a:t>
            </a:r>
          </a:p>
          <a:p>
            <a:r>
              <a:rPr lang="en-US" sz="1200" dirty="0"/>
              <a:t>Nodules: 699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AE963B-72DE-386B-8C9A-93E97094E48D}"/>
              </a:ext>
            </a:extLst>
          </p:cNvPr>
          <p:cNvSpPr txBox="1"/>
          <p:nvPr/>
        </p:nvSpPr>
        <p:spPr>
          <a:xfrm>
            <a:off x="720273" y="4497679"/>
            <a:ext cx="1872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Scans: 594</a:t>
            </a:r>
          </a:p>
          <a:p>
            <a:r>
              <a:rPr lang="en-US" sz="1200" dirty="0"/>
              <a:t>Nodules: 230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C7CF70-681A-FB38-24BB-02ED2156E062}"/>
              </a:ext>
            </a:extLst>
          </p:cNvPr>
          <p:cNvCxnSpPr>
            <a:cxnSpLocks/>
          </p:cNvCxnSpPr>
          <p:nvPr/>
        </p:nvCxnSpPr>
        <p:spPr>
          <a:xfrm>
            <a:off x="124691" y="3782291"/>
            <a:ext cx="11615238" cy="41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7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8C7F-AACC-917D-B609-3A108B16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EA68-5356-4698-2F31-6D7612469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498" y="339993"/>
            <a:ext cx="7331003" cy="400833"/>
          </a:xfrm>
        </p:spPr>
        <p:txBody>
          <a:bodyPr>
            <a:noAutofit/>
          </a:bodyPr>
          <a:lstStyle/>
          <a:p>
            <a:r>
              <a:rPr lang="en-US" sz="2400" dirty="0"/>
              <a:t>Sample: Test Balanced – Gender Splits – FROC and CPM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4D09E2-D97F-80D0-0275-3641BB29493E}"/>
              </a:ext>
            </a:extLst>
          </p:cNvPr>
          <p:cNvSpPr txBox="1"/>
          <p:nvPr/>
        </p:nvSpPr>
        <p:spPr>
          <a:xfrm>
            <a:off x="2720004" y="2814099"/>
            <a:ext cx="3134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Male CPM:0.44 (95% CI 0.38-0.50)</a:t>
            </a:r>
          </a:p>
          <a:p>
            <a:r>
              <a:rPr lang="en-US" sz="1400" dirty="0"/>
              <a:t>Female CPM: 0.48 (95% CI 0.42-0.54)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8C868-CBE3-A865-DC53-F88C5C3401CD}"/>
              </a:ext>
            </a:extLst>
          </p:cNvPr>
          <p:cNvSpPr txBox="1"/>
          <p:nvPr/>
        </p:nvSpPr>
        <p:spPr>
          <a:xfrm>
            <a:off x="147450" y="1344370"/>
            <a:ext cx="2283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and Non-Actionable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22CB50-DC71-94F4-F6F9-B5CB07C70D38}"/>
              </a:ext>
            </a:extLst>
          </p:cNvPr>
          <p:cNvSpPr txBox="1"/>
          <p:nvPr/>
        </p:nvSpPr>
        <p:spPr>
          <a:xfrm>
            <a:off x="52612" y="4220680"/>
            <a:ext cx="2140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E6F3BD-40B9-B217-7BCE-AFB917812B13}"/>
              </a:ext>
            </a:extLst>
          </p:cNvPr>
          <p:cNvSpPr txBox="1"/>
          <p:nvPr/>
        </p:nvSpPr>
        <p:spPr>
          <a:xfrm>
            <a:off x="289953" y="1621369"/>
            <a:ext cx="2125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Male Scans: 344</a:t>
            </a:r>
          </a:p>
          <a:p>
            <a:r>
              <a:rPr lang="en-US" sz="1200" dirty="0"/>
              <a:t>Male Nodules: 400</a:t>
            </a:r>
          </a:p>
          <a:p>
            <a:endParaRPr lang="en-US" sz="1200" dirty="0"/>
          </a:p>
          <a:p>
            <a:r>
              <a:rPr lang="en-US" sz="1200" dirty="0"/>
              <a:t>Female Scans: 250 </a:t>
            </a:r>
          </a:p>
          <a:p>
            <a:r>
              <a:rPr lang="en-US" sz="1200" dirty="0"/>
              <a:t>Female Nodules: 299</a:t>
            </a:r>
          </a:p>
          <a:p>
            <a:endParaRPr lang="en-US" sz="1200" dirty="0"/>
          </a:p>
          <a:p>
            <a:endParaRPr lang="en-US" sz="12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37A4BB-1349-1CA7-2A1A-791BCEF8C320}"/>
              </a:ext>
            </a:extLst>
          </p:cNvPr>
          <p:cNvCxnSpPr>
            <a:cxnSpLocks/>
          </p:cNvCxnSpPr>
          <p:nvPr/>
        </p:nvCxnSpPr>
        <p:spPr>
          <a:xfrm>
            <a:off x="124691" y="3782291"/>
            <a:ext cx="11615238" cy="41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398FA3DC-475C-006D-768B-3526B806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253" y="1246847"/>
            <a:ext cx="3123336" cy="156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0A95F7-7827-633F-101E-DE704C0A333C}"/>
              </a:ext>
            </a:extLst>
          </p:cNvPr>
          <p:cNvSpPr txBox="1"/>
          <p:nvPr/>
        </p:nvSpPr>
        <p:spPr>
          <a:xfrm>
            <a:off x="2783573" y="985236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Grt123</a:t>
            </a:r>
          </a:p>
        </p:txBody>
      </p:sp>
      <p:pic>
        <p:nvPicPr>
          <p:cNvPr id="17" name="Picture 1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4C610D20-C509-872E-4E28-22B73538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95" y="4220680"/>
            <a:ext cx="3123336" cy="15616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E07AC4-226C-FB65-67C5-F0BEDAC201D9}"/>
              </a:ext>
            </a:extLst>
          </p:cNvPr>
          <p:cNvSpPr txBox="1"/>
          <p:nvPr/>
        </p:nvSpPr>
        <p:spPr>
          <a:xfrm>
            <a:off x="2720003" y="5849980"/>
            <a:ext cx="3134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Male CPM:0.45 (95% CI 0.35-0.56)</a:t>
            </a:r>
          </a:p>
          <a:p>
            <a:r>
              <a:rPr lang="en-US" sz="1400" dirty="0"/>
              <a:t>Female CPM: 0.5 (95% CI 0.4-0.60)</a:t>
            </a:r>
          </a:p>
        </p:txBody>
      </p:sp>
      <p:pic>
        <p:nvPicPr>
          <p:cNvPr id="21" name="Picture 20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559F4EB0-5130-B2C0-7E2E-7EE0AC92B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901" y="1246847"/>
            <a:ext cx="3123336" cy="15616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B43A466-EB2C-78DF-DAB8-9865C9A4C63E}"/>
              </a:ext>
            </a:extLst>
          </p:cNvPr>
          <p:cNvSpPr txBox="1"/>
          <p:nvPr/>
        </p:nvSpPr>
        <p:spPr>
          <a:xfrm>
            <a:off x="5824503" y="994731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Detection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37423F-E7F1-7139-2D7C-74162224CD34}"/>
              </a:ext>
            </a:extLst>
          </p:cNvPr>
          <p:cNvSpPr txBox="1"/>
          <p:nvPr/>
        </p:nvSpPr>
        <p:spPr>
          <a:xfrm>
            <a:off x="6003705" y="2808515"/>
            <a:ext cx="3134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Male CPM:0.58 (95% CI 0.52-0.64)</a:t>
            </a:r>
          </a:p>
          <a:p>
            <a:r>
              <a:rPr lang="en-US" sz="1400" dirty="0"/>
              <a:t>Female CPM: 0.6 (95% CI 0.54-0.67)</a:t>
            </a:r>
          </a:p>
        </p:txBody>
      </p:sp>
      <p:pic>
        <p:nvPicPr>
          <p:cNvPr id="33" name="Picture 32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B37343B-6426-12EF-83D6-5371948C6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901" y="4216534"/>
            <a:ext cx="3123336" cy="156166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C328881-732D-CDE4-5F42-97A9D27C0D11}"/>
              </a:ext>
            </a:extLst>
          </p:cNvPr>
          <p:cNvSpPr txBox="1"/>
          <p:nvPr/>
        </p:nvSpPr>
        <p:spPr>
          <a:xfrm>
            <a:off x="6003705" y="5825094"/>
            <a:ext cx="3134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Male CPM:0.48 (95% CI 0.38-0.58)</a:t>
            </a:r>
          </a:p>
          <a:p>
            <a:r>
              <a:rPr lang="en-US" sz="1400" dirty="0"/>
              <a:t>Female CPM: 0.52 (95% CI 0.42-0.62)</a:t>
            </a:r>
          </a:p>
        </p:txBody>
      </p:sp>
      <p:pic>
        <p:nvPicPr>
          <p:cNvPr id="36" name="Picture 3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1EA9520B-2E5C-8762-1033-73FF3546D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412" y="1243450"/>
            <a:ext cx="3123336" cy="156166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2C88572-A5F5-1526-F0C5-D57DB32B4301}"/>
              </a:ext>
            </a:extLst>
          </p:cNvPr>
          <p:cNvSpPr txBox="1"/>
          <p:nvPr/>
        </p:nvSpPr>
        <p:spPr>
          <a:xfrm>
            <a:off x="9192613" y="982616"/>
            <a:ext cx="2892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</a:t>
            </a:r>
            <a:r>
              <a:rPr lang="en-US" sz="1050" dirty="0" err="1"/>
              <a:t>TiCNet</a:t>
            </a:r>
            <a:endParaRPr 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7AEBCB-E3A3-A0C2-5590-AE6B51BC429C}"/>
              </a:ext>
            </a:extLst>
          </p:cNvPr>
          <p:cNvSpPr txBox="1"/>
          <p:nvPr/>
        </p:nvSpPr>
        <p:spPr>
          <a:xfrm>
            <a:off x="9192614" y="2804342"/>
            <a:ext cx="3062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Male CPM: 0.54 (95% CI 0.48-0.61) Female CPM: 0.56 (95% CI 0.49-0.63)</a:t>
            </a:r>
          </a:p>
        </p:txBody>
      </p:sp>
      <p:pic>
        <p:nvPicPr>
          <p:cNvPr id="40" name="Picture 3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E5D5AB4B-60BC-10EF-C854-4045EAE2E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228" y="4213566"/>
            <a:ext cx="3123336" cy="156166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FF3AEDF-45FE-6955-86A3-3DC42D2FD10F}"/>
              </a:ext>
            </a:extLst>
          </p:cNvPr>
          <p:cNvSpPr txBox="1"/>
          <p:nvPr/>
        </p:nvSpPr>
        <p:spPr>
          <a:xfrm>
            <a:off x="9071822" y="5825094"/>
            <a:ext cx="3134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Male CPM:0.52 (95% CI 0.42-0.62)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Female CPM: 0.52 (95% CI 0.42-0.61)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531E06-741A-992B-DCEB-1232ABAB212F}"/>
              </a:ext>
            </a:extLst>
          </p:cNvPr>
          <p:cNvSpPr txBox="1"/>
          <p:nvPr/>
        </p:nvSpPr>
        <p:spPr>
          <a:xfrm>
            <a:off x="2720003" y="3919641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Grt123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7710C9-C939-A59B-716D-469B8E55AB4C}"/>
              </a:ext>
            </a:extLst>
          </p:cNvPr>
          <p:cNvSpPr txBox="1"/>
          <p:nvPr/>
        </p:nvSpPr>
        <p:spPr>
          <a:xfrm>
            <a:off x="5760933" y="3929136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D8F2B2-A6DB-53C2-E885-C8AF5E232221}"/>
              </a:ext>
            </a:extLst>
          </p:cNvPr>
          <p:cNvSpPr txBox="1"/>
          <p:nvPr/>
        </p:nvSpPr>
        <p:spPr>
          <a:xfrm>
            <a:off x="9129043" y="3917021"/>
            <a:ext cx="2892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</a:t>
            </a:r>
            <a:r>
              <a:rPr lang="en-US" sz="1050" dirty="0" err="1"/>
              <a:t>TiCNet</a:t>
            </a:r>
            <a:endParaRPr lang="en-US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4B83AE-3C8B-A78D-AFF9-9E67DA73C34A}"/>
              </a:ext>
            </a:extLst>
          </p:cNvPr>
          <p:cNvSpPr txBox="1"/>
          <p:nvPr/>
        </p:nvSpPr>
        <p:spPr>
          <a:xfrm>
            <a:off x="304815" y="4544133"/>
            <a:ext cx="2125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Male Scans: 344</a:t>
            </a:r>
          </a:p>
          <a:p>
            <a:r>
              <a:rPr lang="en-US" sz="1200" dirty="0"/>
              <a:t>Male Nodules: 120</a:t>
            </a:r>
          </a:p>
          <a:p>
            <a:endParaRPr lang="en-US" sz="1200" dirty="0"/>
          </a:p>
          <a:p>
            <a:r>
              <a:rPr lang="en-US" sz="1200" dirty="0"/>
              <a:t>Female Scans: 250 </a:t>
            </a:r>
          </a:p>
          <a:p>
            <a:r>
              <a:rPr lang="en-US" sz="1200" dirty="0"/>
              <a:t>Female Nodules: 110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9313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0465D-4CCC-DCE0-43E7-677FD78B8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4C09-251B-76CC-6B64-59B71FCF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498" y="339993"/>
            <a:ext cx="8073227" cy="400833"/>
          </a:xfrm>
        </p:spPr>
        <p:txBody>
          <a:bodyPr>
            <a:noAutofit/>
          </a:bodyPr>
          <a:lstStyle/>
          <a:p>
            <a:r>
              <a:rPr lang="en-US" sz="2400" dirty="0"/>
              <a:t>Sample: Test Balanced – Ethnic Group Splits – FROC and CPM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EC6311-CF8B-9B95-395D-71AE0CE95717}"/>
              </a:ext>
            </a:extLst>
          </p:cNvPr>
          <p:cNvSpPr txBox="1"/>
          <p:nvPr/>
        </p:nvSpPr>
        <p:spPr>
          <a:xfrm>
            <a:off x="2475180" y="2827876"/>
            <a:ext cx="3134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Asian CPM: 0.42 (95% CI 0.35-0.49)</a:t>
            </a:r>
          </a:p>
          <a:p>
            <a:r>
              <a:rPr lang="en-US" sz="1400" dirty="0"/>
              <a:t>Black CPM: 0.42 (95% CI 0.35-0.5)</a:t>
            </a:r>
          </a:p>
          <a:p>
            <a:r>
              <a:rPr lang="en-US" sz="1400" dirty="0"/>
              <a:t>White CPM: 0.52 (95% CI 0.45-0.59)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AE55EF-344D-277D-8D40-D9BCC250E4F1}"/>
              </a:ext>
            </a:extLst>
          </p:cNvPr>
          <p:cNvSpPr txBox="1"/>
          <p:nvPr/>
        </p:nvSpPr>
        <p:spPr>
          <a:xfrm>
            <a:off x="41463" y="1344370"/>
            <a:ext cx="2283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and Non-Actionable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C84C00-1FB7-C48D-133F-8B98CFEF92DC}"/>
              </a:ext>
            </a:extLst>
          </p:cNvPr>
          <p:cNvSpPr txBox="1"/>
          <p:nvPr/>
        </p:nvSpPr>
        <p:spPr>
          <a:xfrm>
            <a:off x="91804" y="4247274"/>
            <a:ext cx="2140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7C397D-A673-D54F-E084-9AC875ADEFDF}"/>
              </a:ext>
            </a:extLst>
          </p:cNvPr>
          <p:cNvSpPr txBox="1"/>
          <p:nvPr/>
        </p:nvSpPr>
        <p:spPr>
          <a:xfrm>
            <a:off x="289953" y="1621369"/>
            <a:ext cx="2125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Asian Scans: 198</a:t>
            </a:r>
          </a:p>
          <a:p>
            <a:r>
              <a:rPr lang="en-US" sz="1200" dirty="0"/>
              <a:t>Asian Nodules: 207</a:t>
            </a:r>
          </a:p>
          <a:p>
            <a:endParaRPr lang="en-US" sz="1200" dirty="0"/>
          </a:p>
          <a:p>
            <a:r>
              <a:rPr lang="en-US" sz="1200" dirty="0"/>
              <a:t>Black Scans: 198</a:t>
            </a:r>
          </a:p>
          <a:p>
            <a:r>
              <a:rPr lang="en-US" sz="1200" dirty="0"/>
              <a:t>Black Nodules: 250</a:t>
            </a:r>
          </a:p>
          <a:p>
            <a:endParaRPr lang="en-US" sz="1200" dirty="0"/>
          </a:p>
          <a:p>
            <a:r>
              <a:rPr lang="en-US" sz="1200" dirty="0"/>
              <a:t>White Scans: 198</a:t>
            </a:r>
          </a:p>
          <a:p>
            <a:r>
              <a:rPr lang="en-US" sz="1200" dirty="0"/>
              <a:t>White Nodules: 242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9E07F7-8938-A143-0FD8-AB346DFEC19F}"/>
              </a:ext>
            </a:extLst>
          </p:cNvPr>
          <p:cNvCxnSpPr>
            <a:cxnSpLocks/>
          </p:cNvCxnSpPr>
          <p:nvPr/>
        </p:nvCxnSpPr>
        <p:spPr>
          <a:xfrm>
            <a:off x="410950" y="3705039"/>
            <a:ext cx="11615238" cy="41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70CE5F-6395-F45A-3D1E-E9B3C85A4720}"/>
              </a:ext>
            </a:extLst>
          </p:cNvPr>
          <p:cNvSpPr txBox="1"/>
          <p:nvPr/>
        </p:nvSpPr>
        <p:spPr>
          <a:xfrm>
            <a:off x="2530382" y="968263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Grt123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248533-49BF-BA4C-E2D8-6817BF49F6E0}"/>
              </a:ext>
            </a:extLst>
          </p:cNvPr>
          <p:cNvSpPr txBox="1"/>
          <p:nvPr/>
        </p:nvSpPr>
        <p:spPr>
          <a:xfrm>
            <a:off x="5831809" y="964769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Detection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8AB522-33E5-DC3A-45F1-28A2B3EB7429}"/>
              </a:ext>
            </a:extLst>
          </p:cNvPr>
          <p:cNvSpPr txBox="1"/>
          <p:nvPr/>
        </p:nvSpPr>
        <p:spPr>
          <a:xfrm>
            <a:off x="9133237" y="964769"/>
            <a:ext cx="2892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</a:t>
            </a:r>
            <a:r>
              <a:rPr lang="en-US" sz="1050" dirty="0" err="1"/>
              <a:t>TiCNet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CEB8A-B31E-2170-E86B-89AC4A021AFB}"/>
              </a:ext>
            </a:extLst>
          </p:cNvPr>
          <p:cNvSpPr txBox="1"/>
          <p:nvPr/>
        </p:nvSpPr>
        <p:spPr>
          <a:xfrm>
            <a:off x="5957875" y="2827876"/>
            <a:ext cx="2967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Asian CPM: 0.57 (95% CI 0.49-0.66)</a:t>
            </a:r>
          </a:p>
          <a:p>
            <a:r>
              <a:rPr lang="en-US" sz="1400" dirty="0"/>
              <a:t>Black CPM: 0.59 (95% CI 0.52-0.67)</a:t>
            </a:r>
          </a:p>
          <a:p>
            <a:r>
              <a:rPr lang="en-US" sz="1400" dirty="0"/>
              <a:t>White CPM: 0.60 (95% CI 0.54-0.68)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1F3BD-994E-CDFB-E1A7-D1E3CF5D9495}"/>
              </a:ext>
            </a:extLst>
          </p:cNvPr>
          <p:cNvSpPr txBox="1"/>
          <p:nvPr/>
        </p:nvSpPr>
        <p:spPr>
          <a:xfrm>
            <a:off x="9067923" y="2803474"/>
            <a:ext cx="3062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Asian CPM: 0.54 (95% CI 0.46-0.64)</a:t>
            </a:r>
          </a:p>
          <a:p>
            <a:r>
              <a:rPr lang="en-US" sz="1400" dirty="0"/>
              <a:t>Black CPM: 0.51 (95% CI 0.43-0.59)</a:t>
            </a:r>
          </a:p>
          <a:p>
            <a:r>
              <a:rPr lang="en-US" sz="1400" dirty="0"/>
              <a:t>White CPM: 0.61 (95% CI 0.54-0.68)</a:t>
            </a:r>
          </a:p>
        </p:txBody>
      </p:sp>
      <p:pic>
        <p:nvPicPr>
          <p:cNvPr id="6" name="Picture 5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CCEB4C11-9F5D-CE2F-B3AC-DF723A5C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6" y="4194086"/>
            <a:ext cx="3227869" cy="1613935"/>
          </a:xfrm>
          <a:prstGeom prst="rect">
            <a:avLst/>
          </a:prstGeom>
        </p:spPr>
      </p:pic>
      <p:pic>
        <p:nvPicPr>
          <p:cNvPr id="9" name="Picture 8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D3E64D30-A6BD-A3EC-8381-F3CCB953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446" y="1242077"/>
            <a:ext cx="3166155" cy="1583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63828-E8A3-1A29-C1BA-AB89BF8AE305}"/>
              </a:ext>
            </a:extLst>
          </p:cNvPr>
          <p:cNvSpPr txBox="1"/>
          <p:nvPr/>
        </p:nvSpPr>
        <p:spPr>
          <a:xfrm>
            <a:off x="2334379" y="5999702"/>
            <a:ext cx="3134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Asian CPM: 0.37 (95% CI 0.25-0.52)</a:t>
            </a:r>
          </a:p>
          <a:p>
            <a:r>
              <a:rPr lang="en-US" sz="1400" dirty="0"/>
              <a:t>Black CPM: 0.47 (95% CI 0.34-0.61)</a:t>
            </a:r>
          </a:p>
          <a:p>
            <a:r>
              <a:rPr lang="en-US" sz="1400" dirty="0"/>
              <a:t>White CPM: 0.54 (95% CI 0.43-0.65)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29F60-48DB-8CE2-D046-173B7299CCA6}"/>
              </a:ext>
            </a:extLst>
          </p:cNvPr>
          <p:cNvSpPr txBox="1"/>
          <p:nvPr/>
        </p:nvSpPr>
        <p:spPr>
          <a:xfrm>
            <a:off x="5940993" y="6002365"/>
            <a:ext cx="2967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Asian CPM: 0.42 (95% CI 0.29-0.56)</a:t>
            </a:r>
          </a:p>
          <a:p>
            <a:r>
              <a:rPr lang="en-US" sz="1400" dirty="0"/>
              <a:t>Black CPM: 0.52 (95% CI 0.40-0.66)</a:t>
            </a:r>
          </a:p>
          <a:p>
            <a:r>
              <a:rPr lang="en-US" sz="1400" dirty="0"/>
              <a:t>White CPM: 0.52 (95% CI 0.43-0.63)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A9B0D-10C3-CCEF-26D9-D43F331F101A}"/>
              </a:ext>
            </a:extLst>
          </p:cNvPr>
          <p:cNvSpPr txBox="1"/>
          <p:nvPr/>
        </p:nvSpPr>
        <p:spPr>
          <a:xfrm>
            <a:off x="9067923" y="5972152"/>
            <a:ext cx="3062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Asian CPM: 0.41 (95% CI 0.28-0.55)</a:t>
            </a:r>
          </a:p>
          <a:p>
            <a:r>
              <a:rPr lang="en-US" sz="1400" dirty="0"/>
              <a:t>Black CPM: 0.52 (95% CI 0.39-0.64)</a:t>
            </a:r>
          </a:p>
          <a:p>
            <a:r>
              <a:rPr lang="en-US" sz="1400" dirty="0"/>
              <a:t>White CPM: 0.58 (95% CI 0.47-0.69)</a:t>
            </a:r>
          </a:p>
        </p:txBody>
      </p:sp>
      <p:pic>
        <p:nvPicPr>
          <p:cNvPr id="15" name="Picture 14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0C1D3E8D-BB0B-44E9-3F5B-AEAB3CD2E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392" y="1220397"/>
            <a:ext cx="3166155" cy="1583078"/>
          </a:xfrm>
          <a:prstGeom prst="rect">
            <a:avLst/>
          </a:prstGeom>
        </p:spPr>
      </p:pic>
      <p:pic>
        <p:nvPicPr>
          <p:cNvPr id="18" name="Picture 17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F329978B-155E-8A06-38CB-008BE1E37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391" y="4205799"/>
            <a:ext cx="3166156" cy="1583078"/>
          </a:xfrm>
          <a:prstGeom prst="rect">
            <a:avLst/>
          </a:prstGeom>
        </p:spPr>
      </p:pic>
      <p:pic>
        <p:nvPicPr>
          <p:cNvPr id="23" name="Picture 22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31C68E6D-BBCF-05D9-583E-B2B19A35C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874" y="4196758"/>
            <a:ext cx="3166155" cy="1583078"/>
          </a:xfrm>
          <a:prstGeom prst="rect">
            <a:avLst/>
          </a:prstGeom>
        </p:spPr>
      </p:pic>
      <p:pic>
        <p:nvPicPr>
          <p:cNvPr id="32" name="Picture 31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138CC1A7-B800-77E2-6E2E-89A178839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690" y="1229873"/>
            <a:ext cx="3166155" cy="15830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072700-88EB-2601-153E-AD00329E1EFD}"/>
              </a:ext>
            </a:extLst>
          </p:cNvPr>
          <p:cNvSpPr txBox="1"/>
          <p:nvPr/>
        </p:nvSpPr>
        <p:spPr>
          <a:xfrm>
            <a:off x="410950" y="4524273"/>
            <a:ext cx="2125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Asian Scans: 198</a:t>
            </a:r>
          </a:p>
          <a:p>
            <a:r>
              <a:rPr lang="en-US" sz="1200" dirty="0"/>
              <a:t>Asian Nodules: 65</a:t>
            </a:r>
          </a:p>
          <a:p>
            <a:endParaRPr lang="en-US" sz="1200" dirty="0"/>
          </a:p>
          <a:p>
            <a:r>
              <a:rPr lang="en-US" sz="1200" dirty="0"/>
              <a:t>Black Scans: 198</a:t>
            </a:r>
          </a:p>
          <a:p>
            <a:r>
              <a:rPr lang="en-US" sz="1200" dirty="0"/>
              <a:t>Black Nodules: 62</a:t>
            </a:r>
          </a:p>
          <a:p>
            <a:endParaRPr lang="en-US" sz="1200" dirty="0"/>
          </a:p>
          <a:p>
            <a:r>
              <a:rPr lang="en-US" sz="1200" dirty="0"/>
              <a:t>White Scans: 198</a:t>
            </a:r>
          </a:p>
          <a:p>
            <a:r>
              <a:rPr lang="en-US" sz="1200" dirty="0"/>
              <a:t>White Nodules: 103</a:t>
            </a:r>
          </a:p>
        </p:txBody>
      </p:sp>
    </p:spTree>
    <p:extLst>
      <p:ext uri="{BB962C8B-B14F-4D97-AF65-F5344CB8AC3E}">
        <p14:creationId xmlns:p14="http://schemas.microsoft.com/office/powerpoint/2010/main" val="1154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058BA-F709-A08E-9D67-ADE0BCE9D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0195-5D3C-2543-0994-2DA1C0CA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338" y="376868"/>
            <a:ext cx="5202322" cy="400833"/>
          </a:xfrm>
        </p:spPr>
        <p:txBody>
          <a:bodyPr>
            <a:noAutofit/>
          </a:bodyPr>
          <a:lstStyle/>
          <a:p>
            <a:r>
              <a:rPr lang="en-US" sz="2400" dirty="0"/>
              <a:t>Sample: Male Only – FROC and CPM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90B73-0C7E-88F3-2FA3-8AA2ACB52AF9}"/>
              </a:ext>
            </a:extLst>
          </p:cNvPr>
          <p:cNvSpPr txBox="1"/>
          <p:nvPr/>
        </p:nvSpPr>
        <p:spPr>
          <a:xfrm>
            <a:off x="2952449" y="6092115"/>
            <a:ext cx="247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CPM:0.45 (95% CI 0.37-0.55)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F4462-C104-96FD-1FB0-111799854FE9}"/>
              </a:ext>
            </a:extLst>
          </p:cNvPr>
          <p:cNvSpPr txBox="1"/>
          <p:nvPr/>
        </p:nvSpPr>
        <p:spPr>
          <a:xfrm>
            <a:off x="6231598" y="6092115"/>
            <a:ext cx="247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CPM:0.52 (95% CI 0.43-0.61)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C3516-D191-2F08-BCB3-EDA12163BBEA}"/>
              </a:ext>
            </a:extLst>
          </p:cNvPr>
          <p:cNvSpPr txBox="1"/>
          <p:nvPr/>
        </p:nvSpPr>
        <p:spPr>
          <a:xfrm>
            <a:off x="9231568" y="6040537"/>
            <a:ext cx="247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CPM:0.54 (95% CI 0.45-0.64)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B7DB43-7BE1-92C8-0C09-84ED3BD8ECB9}"/>
              </a:ext>
            </a:extLst>
          </p:cNvPr>
          <p:cNvSpPr txBox="1"/>
          <p:nvPr/>
        </p:nvSpPr>
        <p:spPr>
          <a:xfrm>
            <a:off x="3165329" y="3397684"/>
            <a:ext cx="251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CPM:0.48 (95% CI 0.42-0.53)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749FFF-38B0-05BC-25F0-FC4B6B405F50}"/>
              </a:ext>
            </a:extLst>
          </p:cNvPr>
          <p:cNvSpPr txBox="1"/>
          <p:nvPr/>
        </p:nvSpPr>
        <p:spPr>
          <a:xfrm>
            <a:off x="6040522" y="3386854"/>
            <a:ext cx="251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CPM:0.58 (95% CI 0.53-0.63)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A1305B-0F83-53C9-7CE1-CBA90E4688EE}"/>
              </a:ext>
            </a:extLst>
          </p:cNvPr>
          <p:cNvSpPr txBox="1"/>
          <p:nvPr/>
        </p:nvSpPr>
        <p:spPr>
          <a:xfrm>
            <a:off x="9231568" y="3387214"/>
            <a:ext cx="251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CPM:0.55 (95% CI 0.49-0.6)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DCE6F7-5A91-C87D-5A05-982ADA9B3E20}"/>
              </a:ext>
            </a:extLst>
          </p:cNvPr>
          <p:cNvSpPr txBox="1"/>
          <p:nvPr/>
        </p:nvSpPr>
        <p:spPr>
          <a:xfrm>
            <a:off x="309567" y="1866884"/>
            <a:ext cx="2711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and Non-Actionable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0C1793-0740-B5B1-EFDA-6C6EAFF9890E}"/>
              </a:ext>
            </a:extLst>
          </p:cNvPr>
          <p:cNvSpPr txBox="1"/>
          <p:nvPr/>
        </p:nvSpPr>
        <p:spPr>
          <a:xfrm>
            <a:off x="452071" y="4220680"/>
            <a:ext cx="2140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only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8B5B7F-DEA6-DA43-F92D-E3FB16D3832D}"/>
              </a:ext>
            </a:extLst>
          </p:cNvPr>
          <p:cNvSpPr txBox="1"/>
          <p:nvPr/>
        </p:nvSpPr>
        <p:spPr>
          <a:xfrm>
            <a:off x="621166" y="4497679"/>
            <a:ext cx="1872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Scans:</a:t>
            </a:r>
          </a:p>
          <a:p>
            <a:r>
              <a:rPr lang="en-US" sz="1200" dirty="0"/>
              <a:t>Nodules: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4927C3-C6AF-E8B8-4507-E80743FF65D8}"/>
              </a:ext>
            </a:extLst>
          </p:cNvPr>
          <p:cNvCxnSpPr>
            <a:cxnSpLocks/>
          </p:cNvCxnSpPr>
          <p:nvPr/>
        </p:nvCxnSpPr>
        <p:spPr>
          <a:xfrm>
            <a:off x="124691" y="3782291"/>
            <a:ext cx="11615238" cy="41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FAD38A4B-38F9-2EDC-C564-46D2F51B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10" y="3963738"/>
            <a:ext cx="2829821" cy="2122366"/>
          </a:xfrm>
          <a:prstGeom prst="rect">
            <a:avLst/>
          </a:prstGeom>
        </p:spPr>
      </p:pic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ED485B9E-5C09-C89D-2675-08FAD3CCD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131" y="1056221"/>
            <a:ext cx="2921000" cy="2190750"/>
          </a:xfrm>
          <a:prstGeom prst="rect">
            <a:avLst/>
          </a:prstGeom>
        </p:spPr>
      </p:pic>
      <p:pic>
        <p:nvPicPr>
          <p:cNvPr id="19" name="Picture 18" descr="A graph with a line&#10;&#10;Description automatically generated">
            <a:extLst>
              <a:ext uri="{FF2B5EF4-FFF2-40B4-BE49-F238E27FC236}">
                <a16:creationId xmlns:a16="http://schemas.microsoft.com/office/drawing/2014/main" id="{D1126930-0F6C-1E26-909F-8A8089F6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457" y="3932894"/>
            <a:ext cx="2862955" cy="2147216"/>
          </a:xfrm>
          <a:prstGeom prst="rect">
            <a:avLst/>
          </a:prstGeom>
        </p:spPr>
      </p:pic>
      <p:pic>
        <p:nvPicPr>
          <p:cNvPr id="21" name="Picture 20" descr="A graph with a blue line&#10;&#10;Description automatically generated">
            <a:extLst>
              <a:ext uri="{FF2B5EF4-FFF2-40B4-BE49-F238E27FC236}">
                <a16:creationId xmlns:a16="http://schemas.microsoft.com/office/drawing/2014/main" id="{499166B1-BEBA-7388-0A21-07C46A082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004" y="1079629"/>
            <a:ext cx="2882380" cy="2161785"/>
          </a:xfrm>
          <a:prstGeom prst="rect">
            <a:avLst/>
          </a:prstGeom>
        </p:spPr>
      </p:pic>
      <p:pic>
        <p:nvPicPr>
          <p:cNvPr id="31" name="Picture 30" descr="A graph with a line&#10;&#10;Description automatically generated">
            <a:extLst>
              <a:ext uri="{FF2B5EF4-FFF2-40B4-BE49-F238E27FC236}">
                <a16:creationId xmlns:a16="http://schemas.microsoft.com/office/drawing/2014/main" id="{C3BD41BB-DC41-118C-351D-35043AD1A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793" y="3971888"/>
            <a:ext cx="2654265" cy="1990700"/>
          </a:xfrm>
          <a:prstGeom prst="rect">
            <a:avLst/>
          </a:prstGeom>
        </p:spPr>
      </p:pic>
      <p:pic>
        <p:nvPicPr>
          <p:cNvPr id="33" name="Picture 32" descr="A graph with a line&#10;&#10;Description automatically generated">
            <a:extLst>
              <a:ext uri="{FF2B5EF4-FFF2-40B4-BE49-F238E27FC236}">
                <a16:creationId xmlns:a16="http://schemas.microsoft.com/office/drawing/2014/main" id="{A8908F89-DD0E-D176-D948-C85F21D7D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1425" y="1048431"/>
            <a:ext cx="2921000" cy="21907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EC1289C-5028-C086-9C97-222C9735F1F1}"/>
              </a:ext>
            </a:extLst>
          </p:cNvPr>
          <p:cNvSpPr txBox="1"/>
          <p:nvPr/>
        </p:nvSpPr>
        <p:spPr>
          <a:xfrm>
            <a:off x="498600" y="2160521"/>
            <a:ext cx="1872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Scans:</a:t>
            </a:r>
          </a:p>
          <a:p>
            <a:r>
              <a:rPr lang="en-US" sz="1200" dirty="0"/>
              <a:t>Nodules:</a:t>
            </a:r>
          </a:p>
        </p:txBody>
      </p:sp>
    </p:spTree>
    <p:extLst>
      <p:ext uri="{BB962C8B-B14F-4D97-AF65-F5344CB8AC3E}">
        <p14:creationId xmlns:p14="http://schemas.microsoft.com/office/powerpoint/2010/main" val="366486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BD8CA-974F-DB83-0D85-F856300B7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EBF8-9012-7D6E-6B60-840C5DB4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498" y="339993"/>
            <a:ext cx="8073227" cy="400833"/>
          </a:xfrm>
        </p:spPr>
        <p:txBody>
          <a:bodyPr>
            <a:noAutofit/>
          </a:bodyPr>
          <a:lstStyle/>
          <a:p>
            <a:r>
              <a:rPr lang="en-US" sz="2400" dirty="0"/>
              <a:t>Sample: Male Only – Ethnic Group Splits – FROC and CPM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672FD8-19F4-AB77-00C9-3473A13AFDBD}"/>
              </a:ext>
            </a:extLst>
          </p:cNvPr>
          <p:cNvSpPr txBox="1"/>
          <p:nvPr/>
        </p:nvSpPr>
        <p:spPr>
          <a:xfrm>
            <a:off x="41463" y="1344370"/>
            <a:ext cx="2283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and Non-Actionable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7DE6FC-40B6-0A81-48A4-9E35D4183D55}"/>
              </a:ext>
            </a:extLst>
          </p:cNvPr>
          <p:cNvSpPr txBox="1"/>
          <p:nvPr/>
        </p:nvSpPr>
        <p:spPr>
          <a:xfrm>
            <a:off x="41463" y="4226013"/>
            <a:ext cx="2140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only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34D9227-6BDA-1303-96CA-8ED17951AA54}"/>
              </a:ext>
            </a:extLst>
          </p:cNvPr>
          <p:cNvCxnSpPr>
            <a:cxnSpLocks/>
          </p:cNvCxnSpPr>
          <p:nvPr/>
        </p:nvCxnSpPr>
        <p:spPr>
          <a:xfrm>
            <a:off x="410950" y="3705039"/>
            <a:ext cx="11615238" cy="41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34F6B5-2D3F-CD32-AA48-225A539EDF60}"/>
              </a:ext>
            </a:extLst>
          </p:cNvPr>
          <p:cNvSpPr txBox="1"/>
          <p:nvPr/>
        </p:nvSpPr>
        <p:spPr>
          <a:xfrm>
            <a:off x="2530382" y="968263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Grt123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841136-0806-ECA3-AD6B-67448B0C8489}"/>
              </a:ext>
            </a:extLst>
          </p:cNvPr>
          <p:cNvSpPr txBox="1"/>
          <p:nvPr/>
        </p:nvSpPr>
        <p:spPr>
          <a:xfrm>
            <a:off x="5831809" y="964769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Detection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A0851B-D366-F3B5-FDB3-11C1B555BFCB}"/>
              </a:ext>
            </a:extLst>
          </p:cNvPr>
          <p:cNvSpPr txBox="1"/>
          <p:nvPr/>
        </p:nvSpPr>
        <p:spPr>
          <a:xfrm>
            <a:off x="9133237" y="964769"/>
            <a:ext cx="2892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</a:t>
            </a:r>
            <a:r>
              <a:rPr lang="en-US" sz="1050" dirty="0" err="1"/>
              <a:t>TiCNet</a:t>
            </a:r>
            <a:endParaRPr lang="en-US" sz="1050" dirty="0"/>
          </a:p>
        </p:txBody>
      </p:sp>
      <p:pic>
        <p:nvPicPr>
          <p:cNvPr id="7" name="Picture 6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B0FFBABE-3341-A13D-7A1F-FF5D76115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59" y="4351993"/>
            <a:ext cx="2903155" cy="1451578"/>
          </a:xfrm>
          <a:prstGeom prst="rect">
            <a:avLst/>
          </a:prstGeom>
        </p:spPr>
      </p:pic>
      <p:pic>
        <p:nvPicPr>
          <p:cNvPr id="14" name="Picture 13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DA89A5BE-EE64-9FEA-35AA-09056EC90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809" y="1389280"/>
            <a:ext cx="2933859" cy="1466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41F9E5-FB1A-2578-BC71-81D6506D7C5A}"/>
              </a:ext>
            </a:extLst>
          </p:cNvPr>
          <p:cNvSpPr txBox="1"/>
          <p:nvPr/>
        </p:nvSpPr>
        <p:spPr>
          <a:xfrm>
            <a:off x="2327229" y="3923485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Grt123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91293-4371-4117-A9CD-A5A9A0C330CF}"/>
              </a:ext>
            </a:extLst>
          </p:cNvPr>
          <p:cNvSpPr txBox="1"/>
          <p:nvPr/>
        </p:nvSpPr>
        <p:spPr>
          <a:xfrm>
            <a:off x="5628656" y="3919991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Detection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6BF730-1D3B-B9AC-FB42-38AC7B13B3AF}"/>
              </a:ext>
            </a:extLst>
          </p:cNvPr>
          <p:cNvSpPr txBox="1"/>
          <p:nvPr/>
        </p:nvSpPr>
        <p:spPr>
          <a:xfrm>
            <a:off x="8930084" y="3919991"/>
            <a:ext cx="2892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</a:t>
            </a:r>
            <a:r>
              <a:rPr lang="en-US" sz="1050" dirty="0" err="1"/>
              <a:t>TiCNet</a:t>
            </a:r>
            <a:endParaRPr lang="en-US" sz="1050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3132901-6479-1658-FEB8-94C7EC7EE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404153"/>
              </p:ext>
            </p:extLst>
          </p:nvPr>
        </p:nvGraphicFramePr>
        <p:xfrm>
          <a:off x="5774462" y="2926162"/>
          <a:ext cx="3134530" cy="609600"/>
        </p:xfrm>
        <a:graphic>
          <a:graphicData uri="http://schemas.openxmlformats.org/drawingml/2006/table">
            <a:tbl>
              <a:tblPr/>
              <a:tblGrid>
                <a:gridCol w="1567265">
                  <a:extLst>
                    <a:ext uri="{9D8B030D-6E8A-4147-A177-3AD203B41FA5}">
                      <a16:colId xmlns:a16="http://schemas.microsoft.com/office/drawing/2014/main" val="2833941240"/>
                    </a:ext>
                  </a:extLst>
                </a:gridCol>
                <a:gridCol w="1567265">
                  <a:extLst>
                    <a:ext uri="{9D8B030D-6E8A-4147-A177-3AD203B41FA5}">
                      <a16:colId xmlns:a16="http://schemas.microsoft.com/office/drawing/2014/main" val="23783531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Asian or Asian British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0.62 (95% CI 0.52-0.71)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669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 (95% CI 0.52-0.71)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2202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0.53 (95% CI 0.45-0.63)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22621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E0274D8-4C8F-7530-8AFB-2F2D4D70C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48355"/>
              </p:ext>
            </p:extLst>
          </p:nvPr>
        </p:nvGraphicFramePr>
        <p:xfrm>
          <a:off x="5638924" y="5898565"/>
          <a:ext cx="3066915" cy="609600"/>
        </p:xfrm>
        <a:graphic>
          <a:graphicData uri="http://schemas.openxmlformats.org/drawingml/2006/table">
            <a:tbl>
              <a:tblPr/>
              <a:tblGrid>
                <a:gridCol w="1354255">
                  <a:extLst>
                    <a:ext uri="{9D8B030D-6E8A-4147-A177-3AD203B41FA5}">
                      <a16:colId xmlns:a16="http://schemas.microsoft.com/office/drawing/2014/main" val="938175873"/>
                    </a:ext>
                  </a:extLst>
                </a:gridCol>
                <a:gridCol w="1712660">
                  <a:extLst>
                    <a:ext uri="{9D8B030D-6E8A-4147-A177-3AD203B41FA5}">
                      <a16:colId xmlns:a16="http://schemas.microsoft.com/office/drawing/2014/main" val="328616315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Asian or Asian British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 (95% CI 0.37-0.68)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3274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 (95% CI 0.34-0.65)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6746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 (95% CI 0.38-0.67)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249225"/>
                  </a:ext>
                </a:extLst>
              </a:tr>
            </a:tbl>
          </a:graphicData>
        </a:graphic>
      </p:graphicFrame>
      <p:pic>
        <p:nvPicPr>
          <p:cNvPr id="33" name="Picture 32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BAB57716-1352-7992-9DD2-A42182101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160" y="4346618"/>
            <a:ext cx="2903156" cy="1451578"/>
          </a:xfrm>
          <a:prstGeom prst="rect">
            <a:avLst/>
          </a:prstGeom>
        </p:spPr>
      </p:pic>
      <p:pic>
        <p:nvPicPr>
          <p:cNvPr id="35" name="Picture 34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C98A52BA-C67B-395B-5BAF-729C98741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615" y="1384948"/>
            <a:ext cx="2933859" cy="1466930"/>
          </a:xfrm>
          <a:prstGeom prst="rect">
            <a:avLst/>
          </a:prstGeom>
        </p:spPr>
      </p:pic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AA8530D-2E95-8EEC-490E-F34771B05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82093"/>
              </p:ext>
            </p:extLst>
          </p:nvPr>
        </p:nvGraphicFramePr>
        <p:xfrm>
          <a:off x="2492279" y="2956940"/>
          <a:ext cx="3134530" cy="609600"/>
        </p:xfrm>
        <a:graphic>
          <a:graphicData uri="http://schemas.openxmlformats.org/drawingml/2006/table">
            <a:tbl>
              <a:tblPr/>
              <a:tblGrid>
                <a:gridCol w="1567265">
                  <a:extLst>
                    <a:ext uri="{9D8B030D-6E8A-4147-A177-3AD203B41FA5}">
                      <a16:colId xmlns:a16="http://schemas.microsoft.com/office/drawing/2014/main" val="2645468034"/>
                    </a:ext>
                  </a:extLst>
                </a:gridCol>
                <a:gridCol w="1567265">
                  <a:extLst>
                    <a:ext uri="{9D8B030D-6E8A-4147-A177-3AD203B41FA5}">
                      <a16:colId xmlns:a16="http://schemas.microsoft.com/office/drawing/2014/main" val="121746739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Asian or Asian British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0.54 (95% CI 0.45-0.63)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3569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 (95% CI 0.37-0.59)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4803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 (95% CI 0.36-0.51)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77082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91BAF87-5F28-53C8-DA65-C552F1DDC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552161"/>
              </p:ext>
            </p:extLst>
          </p:nvPr>
        </p:nvGraphicFramePr>
        <p:xfrm>
          <a:off x="2330959" y="5895071"/>
          <a:ext cx="3216402" cy="609600"/>
        </p:xfrm>
        <a:graphic>
          <a:graphicData uri="http://schemas.openxmlformats.org/drawingml/2006/table">
            <a:tbl>
              <a:tblPr/>
              <a:tblGrid>
                <a:gridCol w="1608201">
                  <a:extLst>
                    <a:ext uri="{9D8B030D-6E8A-4147-A177-3AD203B41FA5}">
                      <a16:colId xmlns:a16="http://schemas.microsoft.com/office/drawing/2014/main" val="2980950200"/>
                    </a:ext>
                  </a:extLst>
                </a:gridCol>
                <a:gridCol w="1608201">
                  <a:extLst>
                    <a:ext uri="{9D8B030D-6E8A-4147-A177-3AD203B41FA5}">
                      <a16:colId xmlns:a16="http://schemas.microsoft.com/office/drawing/2014/main" val="27081217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Asian or Asian British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 (95% CI 0.35-0.66)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1173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 (95% CI 0.23-0.57)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5827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 (95% CI 0.34-0.6)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59010"/>
                  </a:ext>
                </a:extLst>
              </a:tr>
            </a:tbl>
          </a:graphicData>
        </a:graphic>
      </p:graphicFrame>
      <p:pic>
        <p:nvPicPr>
          <p:cNvPr id="40" name="Picture 39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9C12AE3D-4CFF-31CA-5F23-926BEAAEB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39" y="4313058"/>
            <a:ext cx="3044750" cy="1522375"/>
          </a:xfrm>
          <a:prstGeom prst="rect">
            <a:avLst/>
          </a:prstGeom>
        </p:spPr>
      </p:pic>
      <p:pic>
        <p:nvPicPr>
          <p:cNvPr id="42" name="Picture 41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5C48B53A-CC17-3A31-420A-DCD5E973A0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6460" y="1364878"/>
            <a:ext cx="3134530" cy="1567265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04449B-C414-7ECE-9318-5EA8F914E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942015"/>
              </p:ext>
            </p:extLst>
          </p:nvPr>
        </p:nvGraphicFramePr>
        <p:xfrm>
          <a:off x="9036795" y="2934529"/>
          <a:ext cx="3044750" cy="609600"/>
        </p:xfrm>
        <a:graphic>
          <a:graphicData uri="http://schemas.openxmlformats.org/drawingml/2006/table">
            <a:tbl>
              <a:tblPr/>
              <a:tblGrid>
                <a:gridCol w="1522375">
                  <a:extLst>
                    <a:ext uri="{9D8B030D-6E8A-4147-A177-3AD203B41FA5}">
                      <a16:colId xmlns:a16="http://schemas.microsoft.com/office/drawing/2014/main" val="1864799690"/>
                    </a:ext>
                  </a:extLst>
                </a:gridCol>
                <a:gridCol w="1522375">
                  <a:extLst>
                    <a:ext uri="{9D8B030D-6E8A-4147-A177-3AD203B41FA5}">
                      <a16:colId xmlns:a16="http://schemas.microsoft.com/office/drawing/2014/main" val="408901777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Asian or Asian British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0.62 (95% CI 0.52-0.71)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7277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 (95% CI 0.48-0.65)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9845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 (95% CI 0.41-0.6)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17841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A8454FC-A0AD-BE66-A121-FF40DED2B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464570"/>
              </p:ext>
            </p:extLst>
          </p:nvPr>
        </p:nvGraphicFramePr>
        <p:xfrm>
          <a:off x="8705838" y="5901690"/>
          <a:ext cx="3172554" cy="609600"/>
        </p:xfrm>
        <a:graphic>
          <a:graphicData uri="http://schemas.openxmlformats.org/drawingml/2006/table">
            <a:tbl>
              <a:tblPr/>
              <a:tblGrid>
                <a:gridCol w="1586277">
                  <a:extLst>
                    <a:ext uri="{9D8B030D-6E8A-4147-A177-3AD203B41FA5}">
                      <a16:colId xmlns:a16="http://schemas.microsoft.com/office/drawing/2014/main" val="3360624730"/>
                    </a:ext>
                  </a:extLst>
                </a:gridCol>
                <a:gridCol w="1586277">
                  <a:extLst>
                    <a:ext uri="{9D8B030D-6E8A-4147-A177-3AD203B41FA5}">
                      <a16:colId xmlns:a16="http://schemas.microsoft.com/office/drawing/2014/main" val="371945082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Asian or Asian British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 (95% CI 0.4-0.72)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1709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Black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 (95% CI 0.4-0.74)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9272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 (95% CI 0.38-0.68)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681991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CA98D13-4753-5B3A-612D-B7026E23073F}"/>
              </a:ext>
            </a:extLst>
          </p:cNvPr>
          <p:cNvSpPr txBox="1"/>
          <p:nvPr/>
        </p:nvSpPr>
        <p:spPr>
          <a:xfrm>
            <a:off x="289953" y="1621369"/>
            <a:ext cx="2125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Asian Scans: 140</a:t>
            </a:r>
          </a:p>
          <a:p>
            <a:r>
              <a:rPr lang="en-US" sz="1200" dirty="0"/>
              <a:t>Asian Nodules: 121</a:t>
            </a:r>
          </a:p>
          <a:p>
            <a:endParaRPr lang="en-US" sz="1200" dirty="0"/>
          </a:p>
          <a:p>
            <a:r>
              <a:rPr lang="en-US" sz="1200" dirty="0"/>
              <a:t>Black Scans: 140</a:t>
            </a:r>
          </a:p>
          <a:p>
            <a:r>
              <a:rPr lang="en-US" sz="1200" dirty="0"/>
              <a:t>Black Nodules: 171</a:t>
            </a:r>
          </a:p>
          <a:p>
            <a:endParaRPr lang="en-US" sz="1200" dirty="0"/>
          </a:p>
          <a:p>
            <a:r>
              <a:rPr lang="en-US" sz="1200" dirty="0"/>
              <a:t>White Scans: 140</a:t>
            </a:r>
          </a:p>
          <a:p>
            <a:r>
              <a:rPr lang="en-US" sz="1200" dirty="0"/>
              <a:t>White Nodules: 188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628208-89ED-DFE6-C80B-091CD9DC322F}"/>
              </a:ext>
            </a:extLst>
          </p:cNvPr>
          <p:cNvSpPr txBox="1"/>
          <p:nvPr/>
        </p:nvSpPr>
        <p:spPr>
          <a:xfrm>
            <a:off x="263778" y="4519499"/>
            <a:ext cx="2125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Asian Scans: 140</a:t>
            </a:r>
          </a:p>
          <a:p>
            <a:r>
              <a:rPr lang="en-US" sz="1200" dirty="0"/>
              <a:t>Asian Nodules: 43</a:t>
            </a:r>
          </a:p>
          <a:p>
            <a:endParaRPr lang="en-US" sz="1200" dirty="0"/>
          </a:p>
          <a:p>
            <a:r>
              <a:rPr lang="en-US" sz="1200" dirty="0"/>
              <a:t>Black Scans: 140</a:t>
            </a:r>
          </a:p>
          <a:p>
            <a:r>
              <a:rPr lang="en-US" sz="1200" dirty="0"/>
              <a:t>Black Nodules: 37</a:t>
            </a:r>
          </a:p>
          <a:p>
            <a:endParaRPr lang="en-US" sz="1200" dirty="0"/>
          </a:p>
          <a:p>
            <a:r>
              <a:rPr lang="en-US" sz="1200" dirty="0"/>
              <a:t>White Scans: 140</a:t>
            </a:r>
          </a:p>
          <a:p>
            <a:r>
              <a:rPr lang="en-US" sz="1200" dirty="0"/>
              <a:t>White Nodules: 82</a:t>
            </a:r>
          </a:p>
        </p:txBody>
      </p:sp>
    </p:spTree>
    <p:extLst>
      <p:ext uri="{BB962C8B-B14F-4D97-AF65-F5344CB8AC3E}">
        <p14:creationId xmlns:p14="http://schemas.microsoft.com/office/powerpoint/2010/main" val="276437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083DC-A556-A0C6-5139-3D9D6C2A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5ECD-A984-56D7-48BF-E4F5B0293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338" y="376868"/>
            <a:ext cx="5202322" cy="400833"/>
          </a:xfrm>
        </p:spPr>
        <p:txBody>
          <a:bodyPr>
            <a:noAutofit/>
          </a:bodyPr>
          <a:lstStyle/>
          <a:p>
            <a:r>
              <a:rPr lang="en-US" sz="2400" dirty="0"/>
              <a:t>Sample: White Only – FROC and CPM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7D3357-6FC2-E6E2-8081-0032CBD2574B}"/>
              </a:ext>
            </a:extLst>
          </p:cNvPr>
          <p:cNvSpPr txBox="1"/>
          <p:nvPr/>
        </p:nvSpPr>
        <p:spPr>
          <a:xfrm>
            <a:off x="309567" y="1866884"/>
            <a:ext cx="2711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and Non-Actionable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17155D-A953-A6EF-E7A5-35BE8038B3AE}"/>
              </a:ext>
            </a:extLst>
          </p:cNvPr>
          <p:cNvSpPr txBox="1"/>
          <p:nvPr/>
        </p:nvSpPr>
        <p:spPr>
          <a:xfrm>
            <a:off x="452071" y="4220680"/>
            <a:ext cx="2140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only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1F9E07-8418-4BCA-3981-6733601938EE}"/>
              </a:ext>
            </a:extLst>
          </p:cNvPr>
          <p:cNvSpPr txBox="1"/>
          <p:nvPr/>
        </p:nvSpPr>
        <p:spPr>
          <a:xfrm>
            <a:off x="621166" y="4497679"/>
            <a:ext cx="1872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Scans: 798</a:t>
            </a:r>
          </a:p>
          <a:p>
            <a:r>
              <a:rPr lang="en-US" sz="1200" dirty="0"/>
              <a:t>Nodules: 414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DE4EA9-734F-5625-7F1C-1C9747D6F3B2}"/>
              </a:ext>
            </a:extLst>
          </p:cNvPr>
          <p:cNvCxnSpPr>
            <a:cxnSpLocks/>
          </p:cNvCxnSpPr>
          <p:nvPr/>
        </p:nvCxnSpPr>
        <p:spPr>
          <a:xfrm>
            <a:off x="124691" y="3782291"/>
            <a:ext cx="11615238" cy="41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B30A46-3A3F-7D73-A4F0-E353B34E6FC9}"/>
              </a:ext>
            </a:extLst>
          </p:cNvPr>
          <p:cNvSpPr txBox="1"/>
          <p:nvPr/>
        </p:nvSpPr>
        <p:spPr>
          <a:xfrm>
            <a:off x="498600" y="2160521"/>
            <a:ext cx="1872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Scans: 798</a:t>
            </a:r>
          </a:p>
          <a:p>
            <a:r>
              <a:rPr lang="en-US" sz="1200" dirty="0"/>
              <a:t>Nodules: 1105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3ED77605-B841-3B1A-E812-F197BB3F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532" y="3996082"/>
            <a:ext cx="2568699" cy="1926524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9AA85AF0-D886-9A48-2797-F11259DE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73" y="1198525"/>
            <a:ext cx="2671619" cy="2003714"/>
          </a:xfrm>
          <a:prstGeom prst="rect">
            <a:avLst/>
          </a:prstGeom>
        </p:spPr>
      </p:pic>
      <p:pic>
        <p:nvPicPr>
          <p:cNvPr id="9" name="Picture 8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C1D71EE8-088A-A973-1EF6-FF7A59B9D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773" y="3977349"/>
            <a:ext cx="2618652" cy="1963989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166B451D-5F8E-467E-7EAD-628FC4943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302" y="1154603"/>
            <a:ext cx="2711895" cy="2033922"/>
          </a:xfrm>
          <a:prstGeom prst="rect">
            <a:avLst/>
          </a:prstGeom>
        </p:spPr>
      </p:pic>
      <p:pic>
        <p:nvPicPr>
          <p:cNvPr id="17" name="Picture 16" descr="A graph with a line&#10;&#10;Description automatically generated">
            <a:extLst>
              <a:ext uri="{FF2B5EF4-FFF2-40B4-BE49-F238E27FC236}">
                <a16:creationId xmlns:a16="http://schemas.microsoft.com/office/drawing/2014/main" id="{E77D7594-7752-3586-781C-54E70047A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0148" y="3892385"/>
            <a:ext cx="2706961" cy="2030221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3EE1EA9F-8661-E8A0-C753-062A2FF04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484" y="1168317"/>
            <a:ext cx="2798288" cy="2098716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10A42C1-7838-EA6B-33B8-2C2E49D0D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222082"/>
              </p:ext>
            </p:extLst>
          </p:nvPr>
        </p:nvGraphicFramePr>
        <p:xfrm>
          <a:off x="8835242" y="3289065"/>
          <a:ext cx="2271788" cy="203200"/>
        </p:xfrm>
        <a:graphic>
          <a:graphicData uri="http://schemas.openxmlformats.org/drawingml/2006/table">
            <a:tbl>
              <a:tblPr/>
              <a:tblGrid>
                <a:gridCol w="528452">
                  <a:extLst>
                    <a:ext uri="{9D8B030D-6E8A-4147-A177-3AD203B41FA5}">
                      <a16:colId xmlns:a16="http://schemas.microsoft.com/office/drawing/2014/main" val="59694159"/>
                    </a:ext>
                  </a:extLst>
                </a:gridCol>
                <a:gridCol w="1743336">
                  <a:extLst>
                    <a:ext uri="{9D8B030D-6E8A-4147-A177-3AD203B41FA5}">
                      <a16:colId xmlns:a16="http://schemas.microsoft.com/office/drawing/2014/main" val="102998345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 (95% CI 0.48-0.55)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354366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87E39ED-7B0B-8AEA-F12A-23D853E50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71001"/>
              </p:ext>
            </p:extLst>
          </p:nvPr>
        </p:nvGraphicFramePr>
        <p:xfrm>
          <a:off x="9030730" y="5922606"/>
          <a:ext cx="2312042" cy="203200"/>
        </p:xfrm>
        <a:graphic>
          <a:graphicData uri="http://schemas.openxmlformats.org/drawingml/2006/table">
            <a:tbl>
              <a:tblPr/>
              <a:tblGrid>
                <a:gridCol w="453407">
                  <a:extLst>
                    <a:ext uri="{9D8B030D-6E8A-4147-A177-3AD203B41FA5}">
                      <a16:colId xmlns:a16="http://schemas.microsoft.com/office/drawing/2014/main" val="4004502904"/>
                    </a:ext>
                  </a:extLst>
                </a:gridCol>
                <a:gridCol w="1858635">
                  <a:extLst>
                    <a:ext uri="{9D8B030D-6E8A-4147-A177-3AD203B41FA5}">
                      <a16:colId xmlns:a16="http://schemas.microsoft.com/office/drawing/2014/main" val="258255839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 (95% CI 0.44-0.55)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989734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FC3E526C-A95F-AF85-CF8F-8E0DF7182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09332"/>
              </p:ext>
            </p:extLst>
          </p:nvPr>
        </p:nvGraphicFramePr>
        <p:xfrm>
          <a:off x="3156692" y="3253512"/>
          <a:ext cx="2466274" cy="203200"/>
        </p:xfrm>
        <a:graphic>
          <a:graphicData uri="http://schemas.openxmlformats.org/drawingml/2006/table">
            <a:tbl>
              <a:tblPr/>
              <a:tblGrid>
                <a:gridCol w="584035">
                  <a:extLst>
                    <a:ext uri="{9D8B030D-6E8A-4147-A177-3AD203B41FA5}">
                      <a16:colId xmlns:a16="http://schemas.microsoft.com/office/drawing/2014/main" val="2013857"/>
                    </a:ext>
                  </a:extLst>
                </a:gridCol>
                <a:gridCol w="1882239">
                  <a:extLst>
                    <a:ext uri="{9D8B030D-6E8A-4147-A177-3AD203B41FA5}">
                      <a16:colId xmlns:a16="http://schemas.microsoft.com/office/drawing/2014/main" val="294328126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 (95% CI 0.44-0.5)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444012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E401014-AB33-CBB2-19B1-E9C77C171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841927"/>
              </p:ext>
            </p:extLst>
          </p:nvPr>
        </p:nvGraphicFramePr>
        <p:xfrm>
          <a:off x="3112063" y="5959151"/>
          <a:ext cx="2584134" cy="203200"/>
        </p:xfrm>
        <a:graphic>
          <a:graphicData uri="http://schemas.openxmlformats.org/drawingml/2006/table">
            <a:tbl>
              <a:tblPr/>
              <a:tblGrid>
                <a:gridCol w="646477">
                  <a:extLst>
                    <a:ext uri="{9D8B030D-6E8A-4147-A177-3AD203B41FA5}">
                      <a16:colId xmlns:a16="http://schemas.microsoft.com/office/drawing/2014/main" val="4036969815"/>
                    </a:ext>
                  </a:extLst>
                </a:gridCol>
                <a:gridCol w="1937657">
                  <a:extLst>
                    <a:ext uri="{9D8B030D-6E8A-4147-A177-3AD203B41FA5}">
                      <a16:colId xmlns:a16="http://schemas.microsoft.com/office/drawing/2014/main" val="243692523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 (95% CI 0.45-0.55)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5673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4A765D0-2D45-F912-BF93-A12CA886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697639"/>
              </p:ext>
            </p:extLst>
          </p:nvPr>
        </p:nvGraphicFramePr>
        <p:xfrm>
          <a:off x="5932310" y="3289065"/>
          <a:ext cx="2496382" cy="203200"/>
        </p:xfrm>
        <a:graphic>
          <a:graphicData uri="http://schemas.openxmlformats.org/drawingml/2006/table">
            <a:tbl>
              <a:tblPr/>
              <a:tblGrid>
                <a:gridCol w="765373">
                  <a:extLst>
                    <a:ext uri="{9D8B030D-6E8A-4147-A177-3AD203B41FA5}">
                      <a16:colId xmlns:a16="http://schemas.microsoft.com/office/drawing/2014/main" val="3264157733"/>
                    </a:ext>
                  </a:extLst>
                </a:gridCol>
                <a:gridCol w="1731009">
                  <a:extLst>
                    <a:ext uri="{9D8B030D-6E8A-4147-A177-3AD203B41FA5}">
                      <a16:colId xmlns:a16="http://schemas.microsoft.com/office/drawing/2014/main" val="305727063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 (95% CI 0.53-0.6)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332493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2F7492B-DB6B-3938-6885-EAECC123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111076"/>
              </p:ext>
            </p:extLst>
          </p:nvPr>
        </p:nvGraphicFramePr>
        <p:xfrm>
          <a:off x="5932310" y="5959151"/>
          <a:ext cx="2533732" cy="203200"/>
        </p:xfrm>
        <a:graphic>
          <a:graphicData uri="http://schemas.openxmlformats.org/drawingml/2006/table">
            <a:tbl>
              <a:tblPr/>
              <a:tblGrid>
                <a:gridCol w="560447">
                  <a:extLst>
                    <a:ext uri="{9D8B030D-6E8A-4147-A177-3AD203B41FA5}">
                      <a16:colId xmlns:a16="http://schemas.microsoft.com/office/drawing/2014/main" val="1782625082"/>
                    </a:ext>
                  </a:extLst>
                </a:gridCol>
                <a:gridCol w="1973285">
                  <a:extLst>
                    <a:ext uri="{9D8B030D-6E8A-4147-A177-3AD203B41FA5}">
                      <a16:colId xmlns:a16="http://schemas.microsoft.com/office/drawing/2014/main" val="347799686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 (95% CI 0.41-0.51)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346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40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7B62F-C5D8-29E1-CC79-2688EA3F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B25A-8C54-F91F-666E-8865F9E3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498" y="339993"/>
            <a:ext cx="7331003" cy="400833"/>
          </a:xfrm>
        </p:spPr>
        <p:txBody>
          <a:bodyPr>
            <a:noAutofit/>
          </a:bodyPr>
          <a:lstStyle/>
          <a:p>
            <a:r>
              <a:rPr lang="en-US" sz="2400" dirty="0"/>
              <a:t>Sample: Test Balanced – Gender Splits – FROC and CPM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D61D2E-3ECA-C7A6-B88D-F63479BD295F}"/>
              </a:ext>
            </a:extLst>
          </p:cNvPr>
          <p:cNvSpPr txBox="1"/>
          <p:nvPr/>
        </p:nvSpPr>
        <p:spPr>
          <a:xfrm>
            <a:off x="147450" y="1344370"/>
            <a:ext cx="2283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and Non-Actionable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AB93FF-163A-2223-628D-FBCE041B272C}"/>
              </a:ext>
            </a:extLst>
          </p:cNvPr>
          <p:cNvSpPr txBox="1"/>
          <p:nvPr/>
        </p:nvSpPr>
        <p:spPr>
          <a:xfrm>
            <a:off x="147450" y="4229010"/>
            <a:ext cx="2140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Actionable only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2AE7B8-E2B1-D67C-EB94-26B7F8C48820}"/>
              </a:ext>
            </a:extLst>
          </p:cNvPr>
          <p:cNvCxnSpPr>
            <a:cxnSpLocks/>
          </p:cNvCxnSpPr>
          <p:nvPr/>
        </p:nvCxnSpPr>
        <p:spPr>
          <a:xfrm>
            <a:off x="124691" y="3782291"/>
            <a:ext cx="11615238" cy="41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B9285B-C08F-2FE8-D375-C56D804CCCFD}"/>
              </a:ext>
            </a:extLst>
          </p:cNvPr>
          <p:cNvSpPr txBox="1"/>
          <p:nvPr/>
        </p:nvSpPr>
        <p:spPr>
          <a:xfrm>
            <a:off x="2783573" y="985236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Grt123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B1B1F5-2F13-8761-FF9C-A2FCEF47FCCE}"/>
              </a:ext>
            </a:extLst>
          </p:cNvPr>
          <p:cNvSpPr txBox="1"/>
          <p:nvPr/>
        </p:nvSpPr>
        <p:spPr>
          <a:xfrm>
            <a:off x="5824503" y="994731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Detection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9EDA9A-CDDE-D05E-9DEB-3A1F953A8CAD}"/>
              </a:ext>
            </a:extLst>
          </p:cNvPr>
          <p:cNvSpPr txBox="1"/>
          <p:nvPr/>
        </p:nvSpPr>
        <p:spPr>
          <a:xfrm>
            <a:off x="9192613" y="982616"/>
            <a:ext cx="2892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</a:t>
            </a:r>
            <a:r>
              <a:rPr lang="en-US" sz="1050" dirty="0" err="1"/>
              <a:t>TiCNet</a:t>
            </a:r>
            <a:endParaRPr lang="en-US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16C2BA-9CF8-E9F6-FCB6-F1E0873FB2CC}"/>
              </a:ext>
            </a:extLst>
          </p:cNvPr>
          <p:cNvSpPr txBox="1"/>
          <p:nvPr/>
        </p:nvSpPr>
        <p:spPr>
          <a:xfrm>
            <a:off x="2720003" y="3919641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Grt123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9450D4-A605-EAB6-D4A3-CBA3607E67B6}"/>
              </a:ext>
            </a:extLst>
          </p:cNvPr>
          <p:cNvSpPr txBox="1"/>
          <p:nvPr/>
        </p:nvSpPr>
        <p:spPr>
          <a:xfrm>
            <a:off x="5760933" y="3929136"/>
            <a:ext cx="322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Detection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4F4E5E-F17B-4EC7-7714-C0E278728A9E}"/>
              </a:ext>
            </a:extLst>
          </p:cNvPr>
          <p:cNvSpPr txBox="1"/>
          <p:nvPr/>
        </p:nvSpPr>
        <p:spPr>
          <a:xfrm>
            <a:off x="9129043" y="3917021"/>
            <a:ext cx="2892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Model: </a:t>
            </a:r>
            <a:r>
              <a:rPr lang="en-US" sz="1050" dirty="0" err="1"/>
              <a:t>TiCNet</a:t>
            </a:r>
            <a:endParaRPr lang="en-US" sz="1050" dirty="0"/>
          </a:p>
        </p:txBody>
      </p:sp>
      <p:pic>
        <p:nvPicPr>
          <p:cNvPr id="4" name="Picture 3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24FB704F-3B5F-958E-65AA-198840BA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10" y="1501757"/>
            <a:ext cx="2878444" cy="1439222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D80CC825-A994-A8CC-823A-083C1743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064" y="4359179"/>
            <a:ext cx="2927490" cy="146374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6D9E02-BD44-1E13-3F90-3F260146D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542472"/>
              </p:ext>
            </p:extLst>
          </p:nvPr>
        </p:nvGraphicFramePr>
        <p:xfrm>
          <a:off x="9176210" y="3091070"/>
          <a:ext cx="2740344" cy="406400"/>
        </p:xfrm>
        <a:graphic>
          <a:graphicData uri="http://schemas.openxmlformats.org/drawingml/2006/table">
            <a:tbl>
              <a:tblPr/>
              <a:tblGrid>
                <a:gridCol w="697788">
                  <a:extLst>
                    <a:ext uri="{9D8B030D-6E8A-4147-A177-3AD203B41FA5}">
                      <a16:colId xmlns:a16="http://schemas.microsoft.com/office/drawing/2014/main" val="69804697"/>
                    </a:ext>
                  </a:extLst>
                </a:gridCol>
                <a:gridCol w="2042556">
                  <a:extLst>
                    <a:ext uri="{9D8B030D-6E8A-4147-A177-3AD203B41FA5}">
                      <a16:colId xmlns:a16="http://schemas.microsoft.com/office/drawing/2014/main" val="3738878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 (95% CI 0.46-0.56)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468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0.53 (95% CI 0.48-0.58)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0282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E2BC083-5C9B-0C84-4803-EE0690769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502122"/>
              </p:ext>
            </p:extLst>
          </p:nvPr>
        </p:nvGraphicFramePr>
        <p:xfrm>
          <a:off x="9125515" y="5990826"/>
          <a:ext cx="2744882" cy="406400"/>
        </p:xfrm>
        <a:graphic>
          <a:graphicData uri="http://schemas.openxmlformats.org/drawingml/2006/table">
            <a:tbl>
              <a:tblPr/>
              <a:tblGrid>
                <a:gridCol w="779850">
                  <a:extLst>
                    <a:ext uri="{9D8B030D-6E8A-4147-A177-3AD203B41FA5}">
                      <a16:colId xmlns:a16="http://schemas.microsoft.com/office/drawing/2014/main" val="3407715825"/>
                    </a:ext>
                  </a:extLst>
                </a:gridCol>
                <a:gridCol w="1965032">
                  <a:extLst>
                    <a:ext uri="{9D8B030D-6E8A-4147-A177-3AD203B41FA5}">
                      <a16:colId xmlns:a16="http://schemas.microsoft.com/office/drawing/2014/main" val="157241102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 (95% CI 0.39-0.56)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9315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0.53 (95% CI 0.45-0.60)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902330"/>
                  </a:ext>
                </a:extLst>
              </a:tr>
            </a:tbl>
          </a:graphicData>
        </a:graphic>
      </p:graphicFrame>
      <p:pic>
        <p:nvPicPr>
          <p:cNvPr id="11" name="Picture 10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3C0762AB-98FE-2EED-49E1-294847854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740" y="1501757"/>
            <a:ext cx="3147774" cy="1573887"/>
          </a:xfrm>
          <a:prstGeom prst="rect">
            <a:avLst/>
          </a:prstGeom>
        </p:spPr>
      </p:pic>
      <p:pic>
        <p:nvPicPr>
          <p:cNvPr id="14" name="Picture 13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86BBF868-AFC9-1F48-318D-38AA1BE10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615" y="4367510"/>
            <a:ext cx="3136899" cy="156845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9B6D31F-D583-2CFE-5D2D-1C8C75E0D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05833"/>
              </p:ext>
            </p:extLst>
          </p:nvPr>
        </p:nvGraphicFramePr>
        <p:xfrm>
          <a:off x="2700893" y="3121178"/>
          <a:ext cx="3028622" cy="406400"/>
        </p:xfrm>
        <a:graphic>
          <a:graphicData uri="http://schemas.openxmlformats.org/drawingml/2006/table">
            <a:tbl>
              <a:tblPr/>
              <a:tblGrid>
                <a:gridCol w="1514311">
                  <a:extLst>
                    <a:ext uri="{9D8B030D-6E8A-4147-A177-3AD203B41FA5}">
                      <a16:colId xmlns:a16="http://schemas.microsoft.com/office/drawing/2014/main" val="1791718847"/>
                    </a:ext>
                  </a:extLst>
                </a:gridCol>
                <a:gridCol w="1514311">
                  <a:extLst>
                    <a:ext uri="{9D8B030D-6E8A-4147-A177-3AD203B41FA5}">
                      <a16:colId xmlns:a16="http://schemas.microsoft.com/office/drawing/2014/main" val="163061849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 (95% CI 0.43-0.52)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8467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 (95% CI 0.42-0.52)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02945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AB0E29-A1A4-9FDA-7B82-BA667E5E5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86956"/>
              </p:ext>
            </p:extLst>
          </p:nvPr>
        </p:nvGraphicFramePr>
        <p:xfrm>
          <a:off x="2597255" y="5991565"/>
          <a:ext cx="3163678" cy="406400"/>
        </p:xfrm>
        <a:graphic>
          <a:graphicData uri="http://schemas.openxmlformats.org/drawingml/2006/table">
            <a:tbl>
              <a:tblPr/>
              <a:tblGrid>
                <a:gridCol w="1581839">
                  <a:extLst>
                    <a:ext uri="{9D8B030D-6E8A-4147-A177-3AD203B41FA5}">
                      <a16:colId xmlns:a16="http://schemas.microsoft.com/office/drawing/2014/main" val="3692599242"/>
                    </a:ext>
                  </a:extLst>
                </a:gridCol>
                <a:gridCol w="1581839">
                  <a:extLst>
                    <a:ext uri="{9D8B030D-6E8A-4147-A177-3AD203B41FA5}">
                      <a16:colId xmlns:a16="http://schemas.microsoft.com/office/drawing/2014/main" val="425325242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 (95% CI 0.43-0.6)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0154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 (95% CI 0.42-0.57)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038938"/>
                  </a:ext>
                </a:extLst>
              </a:tr>
            </a:tbl>
          </a:graphicData>
        </a:graphic>
      </p:graphicFrame>
      <p:pic>
        <p:nvPicPr>
          <p:cNvPr id="20" name="Picture 19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408FE6A1-570E-BDEC-A3F8-15A7B6BFB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838" y="1503402"/>
            <a:ext cx="3089564" cy="1544782"/>
          </a:xfrm>
          <a:prstGeom prst="rect">
            <a:avLst/>
          </a:prstGeom>
        </p:spPr>
      </p:pic>
      <p:pic>
        <p:nvPicPr>
          <p:cNvPr id="24" name="Picture 23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DDCF1944-92FB-3F99-69BB-54908AB96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4503" y="4354730"/>
            <a:ext cx="3006436" cy="1503218"/>
          </a:xfrm>
          <a:prstGeom prst="rect">
            <a:avLst/>
          </a:prstGeom>
        </p:spPr>
      </p:pic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FE705281-EBA7-D874-3B0E-4B9012C82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071833"/>
              </p:ext>
            </p:extLst>
          </p:nvPr>
        </p:nvGraphicFramePr>
        <p:xfrm>
          <a:off x="6054367" y="3112646"/>
          <a:ext cx="2926698" cy="406400"/>
        </p:xfrm>
        <a:graphic>
          <a:graphicData uri="http://schemas.openxmlformats.org/drawingml/2006/table">
            <a:tbl>
              <a:tblPr/>
              <a:tblGrid>
                <a:gridCol w="931486">
                  <a:extLst>
                    <a:ext uri="{9D8B030D-6E8A-4147-A177-3AD203B41FA5}">
                      <a16:colId xmlns:a16="http://schemas.microsoft.com/office/drawing/2014/main" val="3939593976"/>
                    </a:ext>
                  </a:extLst>
                </a:gridCol>
                <a:gridCol w="1995212">
                  <a:extLst>
                    <a:ext uri="{9D8B030D-6E8A-4147-A177-3AD203B41FA5}">
                      <a16:colId xmlns:a16="http://schemas.microsoft.com/office/drawing/2014/main" val="384853809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0.58 (95% CI 0.52-0.63)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8888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 (95% CI 0.51-0.61)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785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209AD39-CB6C-44AB-1603-6A5819E4C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62652"/>
              </p:ext>
            </p:extLst>
          </p:nvPr>
        </p:nvGraphicFramePr>
        <p:xfrm>
          <a:off x="6003705" y="5985742"/>
          <a:ext cx="2879038" cy="406400"/>
        </p:xfrm>
        <a:graphic>
          <a:graphicData uri="http://schemas.openxmlformats.org/drawingml/2006/table">
            <a:tbl>
              <a:tblPr/>
              <a:tblGrid>
                <a:gridCol w="866170">
                  <a:extLst>
                    <a:ext uri="{9D8B030D-6E8A-4147-A177-3AD203B41FA5}">
                      <a16:colId xmlns:a16="http://schemas.microsoft.com/office/drawing/2014/main" val="3175015010"/>
                    </a:ext>
                  </a:extLst>
                </a:gridCol>
                <a:gridCol w="2012868">
                  <a:extLst>
                    <a:ext uri="{9D8B030D-6E8A-4147-A177-3AD203B41FA5}">
                      <a16:colId xmlns:a16="http://schemas.microsoft.com/office/drawing/2014/main" val="26030135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 (95% CI 0.37-0.53)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5034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 (95% CI 0.41-0.54)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016515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62FBE42-7BF7-B2D2-A89B-EA22211898AA}"/>
              </a:ext>
            </a:extLst>
          </p:cNvPr>
          <p:cNvSpPr txBox="1"/>
          <p:nvPr/>
        </p:nvSpPr>
        <p:spPr>
          <a:xfrm>
            <a:off x="289953" y="1621369"/>
            <a:ext cx="2125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Male Scans: 399</a:t>
            </a:r>
          </a:p>
          <a:p>
            <a:r>
              <a:rPr lang="en-US" sz="1200" dirty="0"/>
              <a:t>Male Nodules: 553</a:t>
            </a:r>
          </a:p>
          <a:p>
            <a:endParaRPr lang="en-US" sz="1200" dirty="0"/>
          </a:p>
          <a:p>
            <a:r>
              <a:rPr lang="en-US" sz="1200" dirty="0"/>
              <a:t>Female Scans: 399 </a:t>
            </a:r>
          </a:p>
          <a:p>
            <a:r>
              <a:rPr lang="en-US" sz="1200" dirty="0"/>
              <a:t>Female Nodules: 552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DA5CA8-8777-F7C3-84B5-A4057671B069}"/>
              </a:ext>
            </a:extLst>
          </p:cNvPr>
          <p:cNvSpPr txBox="1"/>
          <p:nvPr/>
        </p:nvSpPr>
        <p:spPr>
          <a:xfrm>
            <a:off x="371943" y="4625176"/>
            <a:ext cx="2125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Male Scans: 399</a:t>
            </a:r>
          </a:p>
          <a:p>
            <a:r>
              <a:rPr lang="en-US" sz="1200" dirty="0"/>
              <a:t>Male Nodules: 198</a:t>
            </a:r>
          </a:p>
          <a:p>
            <a:endParaRPr lang="en-US" sz="1200" dirty="0"/>
          </a:p>
          <a:p>
            <a:r>
              <a:rPr lang="en-US" sz="1200" dirty="0"/>
              <a:t>Female Scans: 399 </a:t>
            </a:r>
          </a:p>
          <a:p>
            <a:r>
              <a:rPr lang="en-US" sz="1200" dirty="0"/>
              <a:t>Female Nodules: 216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385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A7FC-1A97-B5FF-8607-D23E51C1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1111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Performance Drivers - Nodule Characteristics – Model: GRT123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4EDA53-E16E-93D6-754A-AFFE1873C3BC}"/>
              </a:ext>
            </a:extLst>
          </p:cNvPr>
          <p:cNvCxnSpPr/>
          <p:nvPr/>
        </p:nvCxnSpPr>
        <p:spPr>
          <a:xfrm>
            <a:off x="4383726" y="1469571"/>
            <a:ext cx="0" cy="4906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BB10548-E529-DC12-AAF8-2C2F55569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86" y="1486642"/>
            <a:ext cx="2453239" cy="2453239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A419F30-5AD5-14D2-7F24-EBFD276D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416" y="1486642"/>
            <a:ext cx="2212565" cy="2212565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E6FB9B-4FD7-0A18-1D0B-125F22D60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71" y="3991587"/>
            <a:ext cx="2367270" cy="2367270"/>
          </a:xfrm>
          <a:prstGeom prst="rect">
            <a:avLst/>
          </a:prstGeom>
        </p:spPr>
      </p:pic>
      <p:pic>
        <p:nvPicPr>
          <p:cNvPr id="13" name="Picture 1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682FA0D7-EC55-76DE-1550-25000ED0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262" y="4080659"/>
            <a:ext cx="2312719" cy="23127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D01776-7C24-852B-82E3-65AA7251BC0F}"/>
              </a:ext>
            </a:extLst>
          </p:cNvPr>
          <p:cNvSpPr txBox="1"/>
          <p:nvPr/>
        </p:nvSpPr>
        <p:spPr>
          <a:xfrm>
            <a:off x="457200" y="1009403"/>
            <a:ext cx="4957948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Actionable &amp; Non-Actionable Nodules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858BA-6F78-D3AB-252D-D3D074AC4CE8}"/>
              </a:ext>
            </a:extLst>
          </p:cNvPr>
          <p:cNvSpPr txBox="1"/>
          <p:nvPr/>
        </p:nvSpPr>
        <p:spPr>
          <a:xfrm>
            <a:off x="4800600" y="1009403"/>
            <a:ext cx="2885902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Actionable Only Nodules</a:t>
            </a:r>
          </a:p>
        </p:txBody>
      </p:sp>
      <p:pic>
        <p:nvPicPr>
          <p:cNvPr id="19" name="Picture 18" descr="A graph of 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186239E-F826-892D-AFA8-923AE0A33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153" y="1486642"/>
            <a:ext cx="2590797" cy="2590797"/>
          </a:xfrm>
          <a:prstGeom prst="rect">
            <a:avLst/>
          </a:prstGeom>
        </p:spPr>
      </p:pic>
      <p:pic>
        <p:nvPicPr>
          <p:cNvPr id="23" name="Picture 2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1B2B058-D279-625B-1456-7EA024608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344" y="4063588"/>
            <a:ext cx="2508414" cy="250841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34FB5C-8D0E-3611-C262-B86F8E45C76D}"/>
              </a:ext>
            </a:extLst>
          </p:cNvPr>
          <p:cNvCxnSpPr/>
          <p:nvPr/>
        </p:nvCxnSpPr>
        <p:spPr>
          <a:xfrm>
            <a:off x="8668739" y="1486642"/>
            <a:ext cx="0" cy="4906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28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1131</Words>
  <Application>Microsoft Macintosh PowerPoint</Application>
  <PresentationFormat>Widescreen</PresentationFormat>
  <Paragraphs>231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Aptos Narrow</vt:lpstr>
      <vt:lpstr>Arial</vt:lpstr>
      <vt:lpstr>Office Theme</vt:lpstr>
      <vt:lpstr>Fairness In Nodule Detection – Journal Extension</vt:lpstr>
      <vt:lpstr>Sample: Test Balanced – FROC and CPM</vt:lpstr>
      <vt:lpstr>Sample: Test Balanced – Gender Splits – FROC and CPM</vt:lpstr>
      <vt:lpstr>Sample: Test Balanced – Ethnic Group Splits – FROC and CPM</vt:lpstr>
      <vt:lpstr>Sample: Male Only – FROC and CPM</vt:lpstr>
      <vt:lpstr>Sample: Male Only – Ethnic Group Splits – FROC and CPM</vt:lpstr>
      <vt:lpstr>Sample: White Only – FROC and CPM</vt:lpstr>
      <vt:lpstr>Sample: Test Balanced – Gender Splits – FROC and CPM</vt:lpstr>
      <vt:lpstr>Performance Drivers - Nodule Characteristics – Model: GRT123</vt:lpstr>
      <vt:lpstr>Performance Drivers - Nodule Characteristics – Model: Detection</vt:lpstr>
      <vt:lpstr>Performance Drivers - Nodule Characteristics – Model: TiCNet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PG-Mccabe, John Paul James</dc:creator>
  <cp:lastModifiedBy>PG-Mccabe, John Paul James</cp:lastModifiedBy>
  <cp:revision>2</cp:revision>
  <dcterms:created xsi:type="dcterms:W3CDTF">2024-09-09T18:38:47Z</dcterms:created>
  <dcterms:modified xsi:type="dcterms:W3CDTF">2024-09-10T16:46:03Z</dcterms:modified>
</cp:coreProperties>
</file>